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5"/>
  </p:notesMasterIdLst>
  <p:sldIdLst>
    <p:sldId id="256" r:id="rId2"/>
    <p:sldId id="281" r:id="rId3"/>
    <p:sldId id="257" r:id="rId4"/>
    <p:sldId id="428" r:id="rId5"/>
    <p:sldId id="258" r:id="rId6"/>
    <p:sldId id="284" r:id="rId7"/>
    <p:sldId id="287" r:id="rId8"/>
    <p:sldId id="285" r:id="rId9"/>
    <p:sldId id="286" r:id="rId10"/>
    <p:sldId id="288" r:id="rId11"/>
    <p:sldId id="290" r:id="rId12"/>
    <p:sldId id="305" r:id="rId13"/>
    <p:sldId id="306" r:id="rId14"/>
    <p:sldId id="307" r:id="rId15"/>
    <p:sldId id="308" r:id="rId16"/>
    <p:sldId id="433" r:id="rId17"/>
    <p:sldId id="431" r:id="rId18"/>
    <p:sldId id="432" r:id="rId19"/>
    <p:sldId id="443" r:id="rId20"/>
    <p:sldId id="264" r:id="rId21"/>
    <p:sldId id="437" r:id="rId22"/>
    <p:sldId id="446" r:id="rId23"/>
    <p:sldId id="434" r:id="rId24"/>
    <p:sldId id="435" r:id="rId25"/>
    <p:sldId id="444" r:id="rId26"/>
    <p:sldId id="438" r:id="rId27"/>
    <p:sldId id="439" r:id="rId28"/>
    <p:sldId id="445" r:id="rId29"/>
    <p:sldId id="429" r:id="rId30"/>
    <p:sldId id="345" r:id="rId31"/>
    <p:sldId id="309" r:id="rId32"/>
    <p:sldId id="315" r:id="rId33"/>
    <p:sldId id="314" r:id="rId34"/>
    <p:sldId id="320" r:id="rId35"/>
    <p:sldId id="326" r:id="rId36"/>
    <p:sldId id="440" r:id="rId37"/>
    <p:sldId id="327" r:id="rId38"/>
    <p:sldId id="317" r:id="rId39"/>
    <p:sldId id="318" r:id="rId40"/>
    <p:sldId id="319" r:id="rId41"/>
    <p:sldId id="316" r:id="rId42"/>
    <p:sldId id="328" r:id="rId43"/>
    <p:sldId id="330" r:id="rId44"/>
    <p:sldId id="372" r:id="rId45"/>
    <p:sldId id="447" r:id="rId46"/>
    <p:sldId id="260" r:id="rId47"/>
    <p:sldId id="331" r:id="rId48"/>
    <p:sldId id="448" r:id="rId49"/>
    <p:sldId id="332" r:id="rId50"/>
    <p:sldId id="334" r:id="rId51"/>
    <p:sldId id="415" r:id="rId52"/>
    <p:sldId id="450" r:id="rId53"/>
    <p:sldId id="358" r:id="rId54"/>
    <p:sldId id="335" r:id="rId55"/>
    <p:sldId id="338" r:id="rId56"/>
    <p:sldId id="336" r:id="rId57"/>
    <p:sldId id="339" r:id="rId58"/>
    <p:sldId id="337" r:id="rId59"/>
    <p:sldId id="349" r:id="rId60"/>
    <p:sldId id="350" r:id="rId61"/>
    <p:sldId id="352" r:id="rId62"/>
    <p:sldId id="343" r:id="rId63"/>
    <p:sldId id="354" r:id="rId64"/>
    <p:sldId id="355" r:id="rId65"/>
    <p:sldId id="353" r:id="rId66"/>
    <p:sldId id="341" r:id="rId67"/>
    <p:sldId id="357" r:id="rId68"/>
    <p:sldId id="362" r:id="rId69"/>
    <p:sldId id="359" r:id="rId70"/>
    <p:sldId id="361" r:id="rId71"/>
    <p:sldId id="365" r:id="rId72"/>
    <p:sldId id="351" r:id="rId73"/>
    <p:sldId id="366" r:id="rId74"/>
    <p:sldId id="367" r:id="rId75"/>
    <p:sldId id="368" r:id="rId76"/>
    <p:sldId id="413" r:id="rId77"/>
    <p:sldId id="420" r:id="rId78"/>
    <p:sldId id="373" r:id="rId79"/>
    <p:sldId id="374" r:id="rId80"/>
    <p:sldId id="272" r:id="rId81"/>
    <p:sldId id="379" r:id="rId82"/>
    <p:sldId id="378" r:id="rId83"/>
    <p:sldId id="381" r:id="rId84"/>
    <p:sldId id="383" r:id="rId85"/>
    <p:sldId id="380" r:id="rId86"/>
    <p:sldId id="382" r:id="rId87"/>
    <p:sldId id="384" r:id="rId88"/>
    <p:sldId id="390" r:id="rId89"/>
    <p:sldId id="389" r:id="rId90"/>
    <p:sldId id="401" r:id="rId91"/>
    <p:sldId id="400" r:id="rId92"/>
    <p:sldId id="391" r:id="rId93"/>
    <p:sldId id="397" r:id="rId94"/>
    <p:sldId id="393" r:id="rId95"/>
    <p:sldId id="398" r:id="rId96"/>
    <p:sldId id="399" r:id="rId97"/>
    <p:sldId id="403" r:id="rId98"/>
    <p:sldId id="404" r:id="rId99"/>
    <p:sldId id="405" r:id="rId100"/>
    <p:sldId id="407" r:id="rId101"/>
    <p:sldId id="408" r:id="rId102"/>
    <p:sldId id="406" r:id="rId103"/>
    <p:sldId id="410" r:id="rId104"/>
    <p:sldId id="409" r:id="rId105"/>
    <p:sldId id="412" r:id="rId106"/>
    <p:sldId id="411" r:id="rId107"/>
    <p:sldId id="424" r:id="rId108"/>
    <p:sldId id="425" r:id="rId109"/>
    <p:sldId id="423" r:id="rId110"/>
    <p:sldId id="426" r:id="rId111"/>
    <p:sldId id="418" r:id="rId112"/>
    <p:sldId id="442" r:id="rId113"/>
    <p:sldId id="441" r:id="rId11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10" userDrawn="1">
          <p15:clr>
            <a:srgbClr val="A4A3A4"/>
          </p15:clr>
        </p15:guide>
        <p15:guide id="16" pos="2109" userDrawn="1">
          <p15:clr>
            <a:srgbClr val="A4A3A4"/>
          </p15:clr>
        </p15:guide>
        <p15:guide id="17" orient="horz" pos="2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D2B73"/>
    <a:srgbClr val="007B42"/>
    <a:srgbClr val="ECF1E3"/>
    <a:srgbClr val="AE9775"/>
    <a:srgbClr val="025026"/>
    <a:srgbClr val="ACC1F6"/>
    <a:srgbClr val="265DE6"/>
    <a:srgbClr val="123BA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78197" autoAdjust="0"/>
  </p:normalViewPr>
  <p:slideViewPr>
    <p:cSldViewPr snapToGrid="0">
      <p:cViewPr varScale="1">
        <p:scale>
          <a:sx n="112" d="100"/>
          <a:sy n="112" d="100"/>
        </p:scale>
        <p:origin x="1644" y="96"/>
      </p:cViewPr>
      <p:guideLst>
        <p:guide pos="3810"/>
        <p:guide pos="2109"/>
        <p:guide orient="horz" pos="2618"/>
      </p:guideLst>
    </p:cSldViewPr>
  </p:slideViewPr>
  <p:outlineViewPr>
    <p:cViewPr>
      <p:scale>
        <a:sx n="33" d="100"/>
        <a:sy n="33" d="100"/>
      </p:scale>
      <p:origin x="0" y="-9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60-4E52-991C-04313F7858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160-4E52-991C-04313F78581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160-4E52-991C-04313F78581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rgbClr val="375C75"/>
            </a:solidFill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160-4E52-991C-04313F78581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E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solidFill>
                <a:srgbClr val="EF9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160-4E52-991C-04313F78581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列1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160-4E52-991C-04313F78581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列2</c:v>
                </c:pt>
              </c:strCache>
            </c:strRef>
          </c:tx>
          <c:dPt>
            <c:idx val="0"/>
            <c:bubble3D val="0"/>
            <c:spPr>
              <a:solidFill>
                <a:srgbClr val="FF33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5160-4E52-991C-04313F785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60-4E52-991C-04313F7858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160-4E52-991C-04313F78581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160-4E52-991C-04313F78581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rgbClr val="375C75"/>
            </a:solidFill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160-4E52-991C-04313F78581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E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solidFill>
                <a:srgbClr val="EF9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160-4E52-991C-04313F78581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列1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160-4E52-991C-04313F78581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列2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160-4E52-991C-04313F7858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5160-4E52-991C-04313F78581D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5160-4E52-991C-04313F785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DDD66-91AC-4942-A6E5-4BB866E8D1B7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D8FD0-34C5-4A18-AD3F-D0459C105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52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大家好！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我是来自厦门大学图书馆的一位图书馆员，我叫向琳艳。很高兴可以和同学们一起来做这个培训，分享一下我学习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制作的收获，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希望通过今天的培训可以解决一些同学们在制作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时遇到的问题，对同学们的学习和工作能有所帮助。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65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比如插入一张背景图，做成全图式的</a:t>
            </a:r>
            <a:r>
              <a:rPr lang="en-US" altLang="zh-CN" dirty="0" smtClean="0"/>
              <a:t>PPT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图片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更正，调整图片的亮度和对比度，让文字和背景形成更好的反差。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260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679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图片、图标风格只能用</a:t>
            </a:r>
            <a:r>
              <a:rPr lang="en-US" altLang="zh-CN" dirty="0" smtClean="0"/>
              <a:t>1</a:t>
            </a:r>
            <a:r>
              <a:rPr lang="zh-CN" altLang="en-US" dirty="0" smtClean="0"/>
              <a:t>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074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这张</a:t>
            </a:r>
            <a:r>
              <a:rPr lang="en-US" altLang="zh-CN" dirty="0" smtClean="0"/>
              <a:t>PPT</a:t>
            </a:r>
            <a:r>
              <a:rPr lang="zh-CN" altLang="en-US" dirty="0" smtClean="0"/>
              <a:t>的问题：图形风格不一致、字体设置不一致、颜色杂乱。</a:t>
            </a:r>
            <a:endParaRPr lang="en-US" altLang="zh-CN" dirty="0" smtClean="0"/>
          </a:p>
          <a:p>
            <a:r>
              <a:rPr lang="zh-CN" altLang="en-US" dirty="0" smtClean="0"/>
              <a:t>同一级主题元素的大小不一样，颜色也不一样。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1960E-5076-4226-86D3-AA09D750005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42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统一了图形的风格、颜色和大小</a:t>
            </a:r>
            <a:endParaRPr lang="en-US" altLang="zh-CN" dirty="0" smtClean="0"/>
          </a:p>
          <a:p>
            <a:r>
              <a:rPr lang="zh-CN" altLang="en-US" dirty="0" smtClean="0"/>
              <a:t>统一了字体和字体的属性设置</a:t>
            </a:r>
            <a:endParaRPr lang="en-US" altLang="zh-CN" dirty="0" smtClean="0"/>
          </a:p>
          <a:p>
            <a:r>
              <a:rPr lang="zh-CN" altLang="en-US" dirty="0" smtClean="0"/>
              <a:t>除背景色外，只使用黑色和白色</a:t>
            </a:r>
            <a:endParaRPr lang="en-US" altLang="zh-CN" dirty="0" smtClean="0"/>
          </a:p>
          <a:p>
            <a:r>
              <a:rPr lang="zh-CN" altLang="en-US" dirty="0" smtClean="0"/>
              <a:t>页面变的简洁、协调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1960E-5076-4226-86D3-AA09D750005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611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1960E-5076-4226-86D3-AA09D750005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224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不仅单页的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要元素重复，整套</a:t>
            </a:r>
            <a:r>
              <a:rPr lang="en-US" altLang="zh-CN" dirty="0" smtClean="0"/>
              <a:t>PPT</a:t>
            </a:r>
            <a:r>
              <a:rPr lang="zh-CN" altLang="en-US" dirty="0" smtClean="0"/>
              <a:t>也要注意重复。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058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262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997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在正式开始前，先讲一下软件的版本与下载。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首先我今天介绍的是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软件，而不是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WPS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，虽然现在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WPS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的功能与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基本一样，但是在细节上还是有一些不同。所以建议大家学习的教程是哪个软件，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使用哪款软件。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其次，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每隔几年就会推出新的升级版本，现在已经更新到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Office2016, 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今天讲座的内容就是基于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版的操作。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版也可以，但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如果大家还在使用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低版本，比如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版或者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版，请务必到学校信息网络中心网站下载安装正版的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Office2016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410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586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幻灯片浏览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63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B6578-AA21-4CD9-B127-DC71555B4EBD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88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选中对象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绘图工具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格式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对齐</a:t>
            </a:r>
            <a:endParaRPr lang="en-US" altLang="zh-CN" dirty="0" smtClean="0"/>
          </a:p>
          <a:p>
            <a:r>
              <a:rPr lang="zh-CN" altLang="en-US" dirty="0" smtClean="0"/>
              <a:t>横向排列分布</a:t>
            </a:r>
            <a:endParaRPr lang="en-US" altLang="zh-CN" dirty="0" smtClean="0"/>
          </a:p>
          <a:p>
            <a:r>
              <a:rPr lang="zh-CN" altLang="en-US" dirty="0" smtClean="0"/>
              <a:t>纵向排列分布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B6578-AA21-4CD9-B127-DC71555B4EBD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857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275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02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451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B6578-AA21-4CD9-B127-DC71555B4EBD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55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B6578-AA21-4CD9-B127-DC71555B4EBD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707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B6578-AA21-4CD9-B127-DC71555B4EBD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94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好的，下面言归正传。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今天讲座分五个部分，前面四个部分分别是美化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的四个原则，对比、重复、对齐和亲密，总的来说这四个部分是解决审美的问题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最后一部分我们来学习一些具体的操作，解决操作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时的一些实际问题。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其实关于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的操作非常的繁杂，写书可以写厚厚的一本，开课讲可以讲一学期，可是为什么要把美化原则作为今天的重点呢？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因为要学会软件的具体操作是很容易的，有非常多的教程可以看，还有度娘可以问，但是如果不懂的审美，即使学会所有的操作技巧还是做不出好看的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所以我觉得首先要跟大家分享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美化的原则，让同学们看到一页好看的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时能够理性的分析出它为什么好看，看到丑的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时也知道丑在哪里，应该怎样去优化，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这样无论我们是找模板还是自己做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时，都有明确的思路。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325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583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69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741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117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标题比正文大</a:t>
            </a:r>
            <a:r>
              <a:rPr lang="en-US" altLang="zh-CN" dirty="0" smtClean="0"/>
              <a:t>4</a:t>
            </a:r>
            <a:r>
              <a:rPr lang="zh-CN" altLang="en-US" dirty="0" smtClean="0"/>
              <a:t>号，如果要对比强烈，建议大</a:t>
            </a:r>
            <a:r>
              <a:rPr lang="en-US" altLang="zh-CN" dirty="0" smtClean="0"/>
              <a:t>8</a:t>
            </a:r>
            <a:r>
              <a:rPr lang="zh-CN" altLang="en-US" dirty="0" smtClean="0"/>
              <a:t>号以上。</a:t>
            </a:r>
            <a:endParaRPr lang="en-US" altLang="zh-CN" dirty="0" smtClean="0"/>
          </a:p>
          <a:p>
            <a:r>
              <a:rPr lang="zh-CN" altLang="en-US" dirty="0" smtClean="0"/>
              <a:t>常用搭配是大标题</a:t>
            </a:r>
            <a:r>
              <a:rPr lang="en-US" altLang="zh-CN" dirty="0" smtClean="0"/>
              <a:t>36</a:t>
            </a:r>
            <a:r>
              <a:rPr lang="zh-CN" altLang="en-US" dirty="0" smtClean="0"/>
              <a:t>号，小标题</a:t>
            </a:r>
            <a:r>
              <a:rPr lang="en-US" altLang="zh-CN" dirty="0" smtClean="0"/>
              <a:t>28</a:t>
            </a:r>
            <a:r>
              <a:rPr lang="zh-CN" altLang="en-US" dirty="0" smtClean="0"/>
              <a:t>号，正文</a:t>
            </a:r>
            <a:r>
              <a:rPr lang="en-US" altLang="zh-CN" dirty="0" smtClean="0"/>
              <a:t>24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r>
              <a:rPr lang="zh-CN" altLang="en-US" dirty="0" smtClean="0"/>
              <a:t>具体使用时要根据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页面的实际情况，比如版式布局、字数多少来设置。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51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Shift</a:t>
            </a:r>
            <a:r>
              <a:rPr lang="zh-CN" altLang="en-US" dirty="0" smtClean="0"/>
              <a:t>键是非常重要的一个按键，画水平线、圆、正方形、等边三角形都需要用到。</a:t>
            </a:r>
            <a:endParaRPr lang="en-US" altLang="zh-CN" dirty="0" smtClean="0"/>
          </a:p>
          <a:p>
            <a:r>
              <a:rPr lang="zh-CN" altLang="en-US" dirty="0" smtClean="0"/>
              <a:t>在按比例缩放图像时也需要用到。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7129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这个方法也适用于编辑图片。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492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形状还有很神奇的玩法，可以画出各种小图标。</a:t>
            </a:r>
            <a:endParaRPr lang="en-US" altLang="zh-CN" dirty="0" smtClean="0"/>
          </a:p>
          <a:p>
            <a:r>
              <a:rPr lang="zh-CN" altLang="en-US" dirty="0" smtClean="0"/>
              <a:t>想这</a:t>
            </a:r>
            <a:r>
              <a:rPr lang="zh-CN" altLang="en-US" smtClean="0"/>
              <a:t>两个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pPr/>
              <a:t>92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93280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pPr/>
              <a:t>93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04841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pPr/>
              <a:t>94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3620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对比、重复、对齐、亲密这四个原则是世界著名的设计师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Robin Williams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在《写给大家看的设计书》中提出的，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这位著名的设计师将复杂的设计原理凝练成这个四个词，适用于所有的设计工作，当然也适用于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的设计。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而对比、重复、对齐、亲密这四个英文单词的首字母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C.R.A.P.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合起来是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crap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，我们可以称其为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crap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原则，不是说这个原则是垃圾，而是违背这个原则的设计是垃圾。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这么说可能有点刻薄，但是不能否认的是我们看到一页让人感觉很不舒适的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，说白了就是丑的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时，肯定是它的设计违背了这四个原则中的一条或者几条。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那么以前我们可能觉得丑就丑，也拿它没办法，但是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经过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今天的</a:t>
            </a:r>
            <a:r>
              <a:rPr lang="zh-CN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培训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，恭喜同学们，你们就具备了给丑的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整容的能力。</a:t>
            </a:r>
            <a:endParaRPr lang="en-US" altLang="zh-CN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俗话说技多不压身，说不定将来什么关键时刻，会做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这个特长就能派上用场。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2706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pPr/>
              <a:t>95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78817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pPr/>
              <a:t>96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06468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97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46414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98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53472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99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02241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100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9521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101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72395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102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43814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103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14646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104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6673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好的，现在我们来看看什么是对比原则。</a:t>
            </a:r>
            <a:endParaRPr lang="en-US" altLang="zh-CN" dirty="0" smtClean="0"/>
          </a:p>
          <a:p>
            <a:r>
              <a:rPr lang="zh-CN" altLang="en-US" dirty="0" smtClean="0"/>
              <a:t>请大家看一下这张图，你们一眼看过去会关注到哪个圆形？</a:t>
            </a:r>
            <a:endParaRPr lang="en-US" altLang="zh-CN" dirty="0" smtClean="0"/>
          </a:p>
          <a:p>
            <a:r>
              <a:rPr lang="zh-CN" altLang="en-US" dirty="0" smtClean="0"/>
              <a:t>或者说你们认为我想让你们关注的是哪个圆？</a:t>
            </a:r>
            <a:endParaRPr lang="en-US" altLang="zh-CN" dirty="0" smtClean="0"/>
          </a:p>
          <a:p>
            <a:r>
              <a:rPr lang="en-US" altLang="zh-CN" dirty="0" smtClean="0"/>
              <a:t>——</a:t>
            </a:r>
            <a:r>
              <a:rPr lang="zh-CN" altLang="en-US" dirty="0" smtClean="0"/>
              <a:t>大家是不是很无语？因为所有的圆都一样。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3585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106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82060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78546-C430-4549-B45A-EA3B29F81B38}" type="slidenum">
              <a:rPr kumimoji="1" lang="zh-CN" altLang="en-US" smtClean="0"/>
              <a:pPr/>
              <a:t>109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03978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111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77876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07F5-E5D7-4E80-96DA-9C8DFBE3462F}" type="slidenum">
              <a:rPr lang="zh-CN" altLang="en-US" smtClean="0"/>
              <a:pPr/>
              <a:t>112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2285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113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3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7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这一页</a:t>
            </a:r>
            <a:r>
              <a:rPr lang="en-US" altLang="zh-CN" dirty="0" smtClean="0"/>
              <a:t>PPT</a:t>
            </a:r>
            <a:r>
              <a:rPr lang="zh-CN" altLang="en-US" dirty="0" smtClean="0"/>
              <a:t>的几个问题：首先，背景辣眼睛；其次标题与正文字体、字号、颜色都一样，没有反差；第三，语言表达不够简练。第四，小标题和正文没有对齐。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371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根据上面指出的问题，进行初步的修改。删掉辣眼睛的背景，增大小标题字号，并改成黑底红字。删掉正文中不必要的文字，缩小字号，添加符号。对齐小标题和正文。</a:t>
            </a:r>
            <a:endParaRPr lang="en-US" altLang="zh-CN" dirty="0" smtClean="0"/>
          </a:p>
          <a:p>
            <a:r>
              <a:rPr lang="zh-CN" altLang="en-US" dirty="0" smtClean="0"/>
              <a:t>经过修改，增加了标题和正文</a:t>
            </a:r>
            <a:r>
              <a:rPr lang="zh-CN" altLang="en-US" baseline="0" dirty="0" smtClean="0"/>
              <a:t>的对比，可读性好了很多。</a:t>
            </a:r>
            <a:r>
              <a:rPr lang="zh-CN" altLang="en-US" dirty="0" smtClean="0"/>
              <a:t>颜值是不是提升了不少，至少没那么丑。可是它并不是一张好看的</a:t>
            </a:r>
            <a:r>
              <a:rPr lang="en-US" altLang="zh-CN" dirty="0" smtClean="0"/>
              <a:t>PPT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793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把</a:t>
            </a:r>
            <a:r>
              <a:rPr lang="en-US" altLang="zh-CN" dirty="0" smtClean="0"/>
              <a:t>PPT</a:t>
            </a:r>
            <a:r>
              <a:rPr lang="zh-CN" altLang="en-US" dirty="0" smtClean="0"/>
              <a:t>的背景改成灰黑色，把小标题的色块改成红色，形状改成平行四边形，增加一点动感。高冷中带有一点热情</a:t>
            </a:r>
            <a:endParaRPr lang="en-US" altLang="zh-CN" dirty="0" smtClean="0"/>
          </a:p>
          <a:p>
            <a:r>
              <a:rPr lang="zh-CN" altLang="en-US" dirty="0" smtClean="0"/>
              <a:t>但是纯色的背景感觉还是不够亮眼，我们还需要进一步修改。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D8FD0-34C5-4A18-AD3F-D0459C10590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3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8000" l="3667" r="99667">
                        <a14:foregroundMark x1="50500" y1="20333" x2="50500" y2="20333"/>
                        <a14:foregroundMark x1="39500" y1="17333" x2="39500" y2="17333"/>
                        <a14:foregroundMark x1="47500" y1="13333" x2="47500" y2="13333"/>
                        <a14:foregroundMark x1="62167" y1="16167" x2="62167" y2="16167"/>
                        <a14:foregroundMark x1="26667" y1="41833" x2="26667" y2="41833"/>
                        <a14:foregroundMark x1="71833" y1="39500" x2="71833" y2="39500"/>
                        <a14:foregroundMark x1="28167" y1="39000" x2="28167" y2="39000"/>
                        <a14:foregroundMark x1="49500" y1="63333" x2="49500" y2="63333"/>
                        <a14:foregroundMark x1="29833" y1="40667" x2="29833" y2="40667"/>
                        <a14:foregroundMark x1="53167" y1="64333" x2="53167" y2="64333"/>
                        <a14:foregroundMark x1="39000" y1="74167" x2="39000" y2="74167"/>
                        <a14:foregroundMark x1="75167" y1="41333" x2="75167" y2="41333"/>
                        <a14:backgroundMark x1="36333" y1="29167" x2="36333" y2="29167"/>
                        <a14:backgroundMark x1="32667" y1="38833" x2="32667" y2="38833"/>
                        <a14:backgroundMark x1="33833" y1="33833" x2="33833" y2="33833"/>
                        <a14:backgroundMark x1="35500" y1="30833" x2="35500" y2="30833"/>
                        <a14:backgroundMark x1="34333" y1="32667" x2="34333" y2="32667"/>
                        <a14:backgroundMark x1="48667" y1="15000" x2="48667" y2="15000"/>
                        <a14:backgroundMark x1="52167" y1="14500" x2="52167" y2="14500"/>
                        <a14:backgroundMark x1="73167" y1="38333" x2="73167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80" y="3652837"/>
            <a:ext cx="1388270" cy="13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5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45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013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451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312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4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3788228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anchor="ctr" anchorCtr="1"/>
          <a:lstStyle>
            <a:lvl1pPr marL="0" indent="0" algn="ctr">
              <a:buNone/>
              <a:defRPr sz="135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点击插入图片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574405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4"/>
          <p:cNvSpPr>
            <a:spLocks noGrp="1"/>
          </p:cNvSpPr>
          <p:nvPr>
            <p:ph type="pic" sz="quarter" idx="14" hasCustomPrompt="1"/>
          </p:nvPr>
        </p:nvSpPr>
        <p:spPr>
          <a:xfrm>
            <a:off x="884464" y="1382488"/>
            <a:ext cx="1447799" cy="1447799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2E72F1"/>
            </a:solidFill>
          </a:ln>
        </p:spPr>
        <p:txBody>
          <a:bodyPr anchor="ctr" anchorCtr="1"/>
          <a:lstStyle>
            <a:lvl1pPr marL="0" indent="0" algn="ctr">
              <a:buNone/>
              <a:defRPr sz="135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点击插入</a:t>
            </a:r>
            <a:endParaRPr lang="en-US" altLang="zh-CN" dirty="0" smtClean="0"/>
          </a:p>
          <a:p>
            <a:r>
              <a:rPr lang="zh-CN" altLang="en-US" dirty="0" smtClean="0"/>
              <a:t>头像</a:t>
            </a:r>
            <a:endParaRPr lang="zh-CN" altLang="en-US" dirty="0"/>
          </a:p>
        </p:txBody>
      </p:sp>
      <p:sp>
        <p:nvSpPr>
          <p:cNvPr id="7" name="图片占位符 4"/>
          <p:cNvSpPr>
            <a:spLocks noGrp="1"/>
          </p:cNvSpPr>
          <p:nvPr>
            <p:ph type="pic" sz="quarter" idx="15" hasCustomPrompt="1"/>
          </p:nvPr>
        </p:nvSpPr>
        <p:spPr>
          <a:xfrm>
            <a:off x="2860222" y="1380192"/>
            <a:ext cx="1447799" cy="1447799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2E72F1"/>
            </a:solidFill>
          </a:ln>
        </p:spPr>
        <p:txBody>
          <a:bodyPr anchor="ctr" anchorCtr="1"/>
          <a:lstStyle>
            <a:lvl1pPr marL="0" indent="0" algn="ctr">
              <a:buNone/>
              <a:defRPr sz="135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点击插入</a:t>
            </a:r>
            <a:endParaRPr lang="en-US" altLang="zh-CN" dirty="0" smtClean="0"/>
          </a:p>
          <a:p>
            <a:r>
              <a:rPr lang="zh-CN" altLang="en-US" dirty="0" smtClean="0"/>
              <a:t>头像</a:t>
            </a:r>
            <a:endParaRPr lang="zh-CN" altLang="en-US" dirty="0"/>
          </a:p>
        </p:txBody>
      </p:sp>
      <p:sp>
        <p:nvSpPr>
          <p:cNvPr id="8" name="图片占位符 4"/>
          <p:cNvSpPr>
            <a:spLocks noGrp="1"/>
          </p:cNvSpPr>
          <p:nvPr>
            <p:ph type="pic" sz="quarter" idx="16" hasCustomPrompt="1"/>
          </p:nvPr>
        </p:nvSpPr>
        <p:spPr>
          <a:xfrm>
            <a:off x="4835980" y="1377896"/>
            <a:ext cx="1447799" cy="1447799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2E72F1"/>
            </a:solidFill>
          </a:ln>
        </p:spPr>
        <p:txBody>
          <a:bodyPr anchor="ctr" anchorCtr="1"/>
          <a:lstStyle>
            <a:lvl1pPr marL="0" indent="0" algn="ctr">
              <a:buNone/>
              <a:defRPr sz="135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点击插入</a:t>
            </a:r>
            <a:endParaRPr lang="en-US" altLang="zh-CN" dirty="0" smtClean="0"/>
          </a:p>
          <a:p>
            <a:r>
              <a:rPr lang="zh-CN" altLang="en-US" dirty="0" smtClean="0"/>
              <a:t>头像</a:t>
            </a:r>
            <a:endParaRPr lang="zh-CN" altLang="en-US" dirty="0"/>
          </a:p>
        </p:txBody>
      </p:sp>
      <p:sp>
        <p:nvSpPr>
          <p:cNvPr id="9" name="图片占位符 4"/>
          <p:cNvSpPr>
            <a:spLocks noGrp="1"/>
          </p:cNvSpPr>
          <p:nvPr>
            <p:ph type="pic" sz="quarter" idx="17" hasCustomPrompt="1"/>
          </p:nvPr>
        </p:nvSpPr>
        <p:spPr>
          <a:xfrm>
            <a:off x="6811738" y="1375600"/>
            <a:ext cx="1447799" cy="1447799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2E72F1"/>
            </a:solidFill>
          </a:ln>
        </p:spPr>
        <p:txBody>
          <a:bodyPr anchor="ctr" anchorCtr="1"/>
          <a:lstStyle>
            <a:lvl1pPr marL="0" indent="0" algn="ctr">
              <a:buNone/>
              <a:defRPr sz="135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点击插入</a:t>
            </a:r>
            <a:endParaRPr lang="en-US" altLang="zh-CN" dirty="0" smtClean="0"/>
          </a:p>
          <a:p>
            <a:r>
              <a:rPr lang="zh-CN" altLang="en-US" dirty="0" smtClean="0"/>
              <a:t>头像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630721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518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49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62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 b="26237"/>
          <a:stretch/>
        </p:blipFill>
        <p:spPr>
          <a:xfrm>
            <a:off x="0" y="-1"/>
            <a:ext cx="9125712" cy="51435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 userDrawn="1"/>
        </p:nvSpPr>
        <p:spPr>
          <a:xfrm rot="5400000">
            <a:off x="8287159" y="207825"/>
            <a:ext cx="350159" cy="515007"/>
          </a:xfrm>
          <a:custGeom>
            <a:avLst/>
            <a:gdLst>
              <a:gd name="connsiteX0" fmla="*/ 0 w 350159"/>
              <a:gd name="connsiteY0" fmla="*/ 494407 h 515007"/>
              <a:gd name="connsiteX1" fmla="*/ 0 w 350159"/>
              <a:gd name="connsiteY1" fmla="*/ 20600 h 515007"/>
              <a:gd name="connsiteX2" fmla="*/ 20600 w 350159"/>
              <a:gd name="connsiteY2" fmla="*/ 0 h 515007"/>
              <a:gd name="connsiteX3" fmla="*/ 263179 w 350159"/>
              <a:gd name="connsiteY3" fmla="*/ 0 h 515007"/>
              <a:gd name="connsiteX4" fmla="*/ 283779 w 350159"/>
              <a:gd name="connsiteY4" fmla="*/ 20600 h 515007"/>
              <a:gd name="connsiteX5" fmla="*/ 283779 w 350159"/>
              <a:gd name="connsiteY5" fmla="*/ 342220 h 515007"/>
              <a:gd name="connsiteX6" fmla="*/ 350159 w 350159"/>
              <a:gd name="connsiteY6" fmla="*/ 408600 h 515007"/>
              <a:gd name="connsiteX7" fmla="*/ 283779 w 350159"/>
              <a:gd name="connsiteY7" fmla="*/ 408600 h 515007"/>
              <a:gd name="connsiteX8" fmla="*/ 283779 w 350159"/>
              <a:gd name="connsiteY8" fmla="*/ 494407 h 515007"/>
              <a:gd name="connsiteX9" fmla="*/ 263179 w 350159"/>
              <a:gd name="connsiteY9" fmla="*/ 515007 h 515007"/>
              <a:gd name="connsiteX10" fmla="*/ 20600 w 350159"/>
              <a:gd name="connsiteY10" fmla="*/ 515007 h 515007"/>
              <a:gd name="connsiteX11" fmla="*/ 0 w 350159"/>
              <a:gd name="connsiteY11" fmla="*/ 494407 h 51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159" h="515007">
                <a:moveTo>
                  <a:pt x="0" y="494407"/>
                </a:moveTo>
                <a:lnTo>
                  <a:pt x="0" y="20600"/>
                </a:lnTo>
                <a:cubicBezTo>
                  <a:pt x="0" y="9223"/>
                  <a:pt x="9223" y="0"/>
                  <a:pt x="20600" y="0"/>
                </a:cubicBezTo>
                <a:lnTo>
                  <a:pt x="263179" y="0"/>
                </a:lnTo>
                <a:cubicBezTo>
                  <a:pt x="274556" y="0"/>
                  <a:pt x="283779" y="9223"/>
                  <a:pt x="283779" y="20600"/>
                </a:cubicBezTo>
                <a:lnTo>
                  <a:pt x="283779" y="342220"/>
                </a:lnTo>
                <a:lnTo>
                  <a:pt x="350159" y="408600"/>
                </a:lnTo>
                <a:lnTo>
                  <a:pt x="283779" y="408600"/>
                </a:lnTo>
                <a:lnTo>
                  <a:pt x="283779" y="494407"/>
                </a:lnTo>
                <a:cubicBezTo>
                  <a:pt x="283779" y="505784"/>
                  <a:pt x="274556" y="515007"/>
                  <a:pt x="263179" y="515007"/>
                </a:cubicBezTo>
                <a:lnTo>
                  <a:pt x="20600" y="515007"/>
                </a:lnTo>
                <a:cubicBezTo>
                  <a:pt x="9223" y="515007"/>
                  <a:pt x="0" y="505784"/>
                  <a:pt x="0" y="49440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321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34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 b="26237"/>
          <a:stretch/>
        </p:blipFill>
        <p:spPr>
          <a:xfrm>
            <a:off x="0" y="-1"/>
            <a:ext cx="9125712" cy="51435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 userDrawn="1"/>
        </p:nvSpPr>
        <p:spPr>
          <a:xfrm rot="5400000">
            <a:off x="8287159" y="207825"/>
            <a:ext cx="350159" cy="515007"/>
          </a:xfrm>
          <a:custGeom>
            <a:avLst/>
            <a:gdLst>
              <a:gd name="connsiteX0" fmla="*/ 0 w 350159"/>
              <a:gd name="connsiteY0" fmla="*/ 494407 h 515007"/>
              <a:gd name="connsiteX1" fmla="*/ 0 w 350159"/>
              <a:gd name="connsiteY1" fmla="*/ 20600 h 515007"/>
              <a:gd name="connsiteX2" fmla="*/ 20600 w 350159"/>
              <a:gd name="connsiteY2" fmla="*/ 0 h 515007"/>
              <a:gd name="connsiteX3" fmla="*/ 263179 w 350159"/>
              <a:gd name="connsiteY3" fmla="*/ 0 h 515007"/>
              <a:gd name="connsiteX4" fmla="*/ 283779 w 350159"/>
              <a:gd name="connsiteY4" fmla="*/ 20600 h 515007"/>
              <a:gd name="connsiteX5" fmla="*/ 283779 w 350159"/>
              <a:gd name="connsiteY5" fmla="*/ 342220 h 515007"/>
              <a:gd name="connsiteX6" fmla="*/ 350159 w 350159"/>
              <a:gd name="connsiteY6" fmla="*/ 408600 h 515007"/>
              <a:gd name="connsiteX7" fmla="*/ 283779 w 350159"/>
              <a:gd name="connsiteY7" fmla="*/ 408600 h 515007"/>
              <a:gd name="connsiteX8" fmla="*/ 283779 w 350159"/>
              <a:gd name="connsiteY8" fmla="*/ 494407 h 515007"/>
              <a:gd name="connsiteX9" fmla="*/ 263179 w 350159"/>
              <a:gd name="connsiteY9" fmla="*/ 515007 h 515007"/>
              <a:gd name="connsiteX10" fmla="*/ 20600 w 350159"/>
              <a:gd name="connsiteY10" fmla="*/ 515007 h 515007"/>
              <a:gd name="connsiteX11" fmla="*/ 0 w 350159"/>
              <a:gd name="connsiteY11" fmla="*/ 494407 h 51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159" h="515007">
                <a:moveTo>
                  <a:pt x="0" y="494407"/>
                </a:moveTo>
                <a:lnTo>
                  <a:pt x="0" y="20600"/>
                </a:lnTo>
                <a:cubicBezTo>
                  <a:pt x="0" y="9223"/>
                  <a:pt x="9223" y="0"/>
                  <a:pt x="20600" y="0"/>
                </a:cubicBezTo>
                <a:lnTo>
                  <a:pt x="263179" y="0"/>
                </a:lnTo>
                <a:cubicBezTo>
                  <a:pt x="274556" y="0"/>
                  <a:pt x="283779" y="9223"/>
                  <a:pt x="283779" y="20600"/>
                </a:cubicBezTo>
                <a:lnTo>
                  <a:pt x="283779" y="342220"/>
                </a:lnTo>
                <a:lnTo>
                  <a:pt x="350159" y="408600"/>
                </a:lnTo>
                <a:lnTo>
                  <a:pt x="283779" y="408600"/>
                </a:lnTo>
                <a:lnTo>
                  <a:pt x="283779" y="494407"/>
                </a:lnTo>
                <a:cubicBezTo>
                  <a:pt x="283779" y="505784"/>
                  <a:pt x="274556" y="515007"/>
                  <a:pt x="263179" y="515007"/>
                </a:cubicBezTo>
                <a:lnTo>
                  <a:pt x="20600" y="515007"/>
                </a:lnTo>
                <a:cubicBezTo>
                  <a:pt x="9223" y="515007"/>
                  <a:pt x="0" y="505784"/>
                  <a:pt x="0" y="49440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Group 19"/>
          <p:cNvGrpSpPr/>
          <p:nvPr userDrawn="1"/>
        </p:nvGrpSpPr>
        <p:grpSpPr>
          <a:xfrm>
            <a:off x="4275953" y="4820417"/>
            <a:ext cx="592094" cy="94356"/>
            <a:chOff x="4043083" y="641799"/>
            <a:chExt cx="731305" cy="116541"/>
          </a:xfrm>
        </p:grpSpPr>
        <p:sp>
          <p:nvSpPr>
            <p:cNvPr id="18" name="Oval 20"/>
            <p:cNvSpPr/>
            <p:nvPr/>
          </p:nvSpPr>
          <p:spPr>
            <a:xfrm>
              <a:off x="4043083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Oval 21"/>
            <p:cNvSpPr/>
            <p:nvPr/>
          </p:nvSpPr>
          <p:spPr>
            <a:xfrm>
              <a:off x="4350465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Oval 22"/>
            <p:cNvSpPr/>
            <p:nvPr/>
          </p:nvSpPr>
          <p:spPr>
            <a:xfrm>
              <a:off x="4657847" y="641799"/>
              <a:ext cx="116541" cy="1165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599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66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040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33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1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31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418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964-A30F-497B-92EC-23C803A9D73F}" type="datetimeFigureOut">
              <a:rPr lang="zh-CN" altLang="en-US" smtClean="0"/>
              <a:t>2018/7/3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DDFF-E586-42CF-9B46-DA71C53CF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4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84DF5964-A30F-497B-92EC-23C803A9D73F}" type="datetimeFigureOut">
              <a:rPr lang="zh-CN" altLang="en-US" smtClean="0"/>
              <a:pPr/>
              <a:t>2018/7/3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E821DDFF-E586-42CF-9B46-DA71C53CF42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500" b="97167" l="4833" r="97667">
                        <a14:foregroundMark x1="43667" y1="21333" x2="43667" y2="21333"/>
                        <a14:foregroundMark x1="39167" y1="17333" x2="39167" y2="17333"/>
                        <a14:foregroundMark x1="50500" y1="13333" x2="50500" y2="13333"/>
                        <a14:foregroundMark x1="61833" y1="17000" x2="61833" y2="17000"/>
                        <a14:foregroundMark x1="71833" y1="39000" x2="71833" y2="39000"/>
                        <a14:foregroundMark x1="74833" y1="40833" x2="74833" y2="40833"/>
                        <a14:foregroundMark x1="30833" y1="40667" x2="30833" y2="40667"/>
                        <a14:foregroundMark x1="26500" y1="41167" x2="26500" y2="41167"/>
                        <a14:foregroundMark x1="50167" y1="63500" x2="50167" y2="63500"/>
                        <a14:foregroundMark x1="51667" y1="45500" x2="51667" y2="45500"/>
                        <a14:backgroundMark x1="52167" y1="15000" x2="521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91" y="3932480"/>
            <a:ext cx="1211020" cy="12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2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7" r:id="rId14"/>
    <p:sldLayoutId id="2147483690" r:id="rId15"/>
    <p:sldLayoutId id="2147483691" r:id="rId16"/>
    <p:sldLayoutId id="2147483692" r:id="rId17"/>
    <p:sldLayoutId id="2147483693" r:id="rId18"/>
    <p:sldLayoutId id="2147483695" r:id="rId19"/>
    <p:sldLayoutId id="2147483696" r:id="rId2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91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0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89.jpe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nc.xmu.edu.c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urlovers.com/" TargetMode="External"/><Relationship Id="rId2" Type="http://schemas.openxmlformats.org/officeDocument/2006/relationships/hyperlink" Target="http://colorhunt.c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>
          <a:xfrm rot="900000">
            <a:off x="1356941" y="-1297815"/>
            <a:ext cx="6896764" cy="5945486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方正兰亭细黑_GBK" panose="02000000000000000000" pitchFamily="2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rot="18900000">
            <a:off x="476376" y="-1297815"/>
            <a:ext cx="6896764" cy="5945486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方正兰亭细黑_GBK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62300" y="2748298"/>
            <a:ext cx="2828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美化原则与方法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80" y="3407690"/>
            <a:ext cx="441256" cy="63346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44882" y="3407690"/>
            <a:ext cx="1977011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厦门大学德旺图书馆    向琳艳      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9987" y="1350570"/>
            <a:ext cx="3094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PPT</a:t>
            </a:r>
            <a:endParaRPr lang="zh-CN" altLang="en-US" sz="880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44883" y="3662141"/>
            <a:ext cx="1211306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788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4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build="p"/>
      <p:bldP spid="12" grpId="0" build="p"/>
      <p:bldP spid="14" grpId="0"/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>
            <a:off x="2488018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615069" y="1842976"/>
            <a:ext cx="673395" cy="673395"/>
          </a:xfrm>
          <a:prstGeom prst="ellipse">
            <a:avLst/>
          </a:prstGeom>
          <a:blipFill dpi="0" rotWithShape="1">
            <a:blip r:embed="rId2">
              <a:alphaModFix amt="71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742120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869171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488018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488018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615069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4742120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869171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615069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742120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869171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9524" y="1424891"/>
            <a:ext cx="553998" cy="30938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868686"/>
                </a:solidFill>
              </a:rPr>
              <a:t>图片的处理 </a:t>
            </a:r>
            <a:r>
              <a:rPr lang="en-US" altLang="zh-CN" sz="2400" b="1" dirty="0" smtClean="0">
                <a:solidFill>
                  <a:srgbClr val="868686"/>
                </a:solidFill>
              </a:rPr>
              <a:t>—— </a:t>
            </a:r>
            <a:r>
              <a:rPr lang="zh-CN" altLang="en-US" sz="2400" b="1" dirty="0" smtClean="0">
                <a:solidFill>
                  <a:srgbClr val="868686"/>
                </a:solidFill>
              </a:rPr>
              <a:t>裁剪</a:t>
            </a:r>
            <a:endParaRPr lang="zh-CN" altLang="en-US" sz="2400" b="1" dirty="0">
              <a:solidFill>
                <a:srgbClr val="868686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5" t="29826" r="30650" b="12156"/>
          <a:stretch/>
        </p:blipFill>
        <p:spPr>
          <a:xfrm>
            <a:off x="6249360" y="1317459"/>
            <a:ext cx="1698383" cy="22645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58" y="1317459"/>
            <a:ext cx="4088765" cy="306657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18702" r="32303" b="40481"/>
          <a:stretch/>
        </p:blipFill>
        <p:spPr>
          <a:xfrm>
            <a:off x="6249360" y="3802514"/>
            <a:ext cx="1698383" cy="111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6" t="19293" r="16855" b="49457"/>
          <a:stretch/>
        </p:blipFill>
        <p:spPr>
          <a:xfrm>
            <a:off x="7850091" y="671688"/>
            <a:ext cx="682082" cy="10231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8" t="417" r="32449" b="65924"/>
          <a:stretch/>
        </p:blipFill>
        <p:spPr>
          <a:xfrm>
            <a:off x="6261455" y="671688"/>
            <a:ext cx="1362525" cy="1021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39577" r="62096" b="27641"/>
          <a:stretch/>
        </p:blipFill>
        <p:spPr>
          <a:xfrm>
            <a:off x="6263178" y="1886927"/>
            <a:ext cx="2271468" cy="12777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6" t="65093" r="23131" b="274"/>
          <a:stretch/>
        </p:blipFill>
        <p:spPr>
          <a:xfrm>
            <a:off x="6261455" y="3357972"/>
            <a:ext cx="2270718" cy="14745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8" y="658732"/>
            <a:ext cx="5352712" cy="3493937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720101" y="4389120"/>
            <a:ext cx="319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868686"/>
                </a:solidFill>
              </a:rPr>
              <a:t>图片的处理 </a:t>
            </a:r>
            <a:r>
              <a:rPr lang="en-US" altLang="zh-CN" sz="2400" b="1" dirty="0" smtClean="0">
                <a:solidFill>
                  <a:srgbClr val="868686"/>
                </a:solidFill>
              </a:rPr>
              <a:t>—— </a:t>
            </a:r>
            <a:r>
              <a:rPr lang="zh-CN" altLang="en-US" sz="2400" b="1" dirty="0" smtClean="0">
                <a:solidFill>
                  <a:srgbClr val="868686"/>
                </a:solidFill>
              </a:rPr>
              <a:t>裁剪</a:t>
            </a:r>
            <a:endParaRPr lang="zh-CN" altLang="en-US" sz="2400" b="1" dirty="0">
              <a:solidFill>
                <a:srgbClr val="8686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6561" y="1367207"/>
            <a:ext cx="492443" cy="39695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868686"/>
                </a:solidFill>
                <a:latin typeface="+mn-ea"/>
              </a:rPr>
              <a:t>图片的处理 </a:t>
            </a:r>
            <a:r>
              <a:rPr lang="en-US" altLang="zh-CN" sz="2000" b="1" dirty="0" smtClean="0">
                <a:solidFill>
                  <a:srgbClr val="868686"/>
                </a:solidFill>
                <a:latin typeface="+mn-ea"/>
              </a:rPr>
              <a:t>—— </a:t>
            </a:r>
            <a:r>
              <a:rPr lang="zh-CN" altLang="en-US" sz="2000" b="1" dirty="0" smtClean="0">
                <a:solidFill>
                  <a:srgbClr val="868686"/>
                </a:solidFill>
                <a:latin typeface="+mn-ea"/>
              </a:rPr>
              <a:t>裁剪为形状</a:t>
            </a:r>
            <a:endParaRPr lang="zh-CN" altLang="en-US" sz="2000" b="1" dirty="0">
              <a:solidFill>
                <a:srgbClr val="868686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05" y="1427465"/>
            <a:ext cx="4396241" cy="3297181"/>
          </a:xfrm>
          <a:prstGeom prst="rect">
            <a:avLst/>
          </a:prstGeom>
        </p:spPr>
      </p:pic>
      <p:pic>
        <p:nvPicPr>
          <p:cNvPr id="19" name="图片 18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88" y="1367207"/>
            <a:ext cx="4396241" cy="3297181"/>
          </a:xfrm>
          <a:prstGeom prst="rect">
            <a:avLst/>
          </a:prstGeom>
        </p:spPr>
      </p:pic>
      <p:pic>
        <p:nvPicPr>
          <p:cNvPr id="21" name="图片 20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88" y="1367206"/>
            <a:ext cx="4396241" cy="32971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12974" r="76054" b="54951"/>
          <a:stretch/>
        </p:blipFill>
        <p:spPr>
          <a:xfrm>
            <a:off x="7406247" y="1367207"/>
            <a:ext cx="1057587" cy="1057587"/>
          </a:xfrm>
          <a:prstGeom prst="ellipse">
            <a:avLst/>
          </a:prstGeom>
          <a:ln w="38100">
            <a:solidFill>
              <a:srgbClr val="0D2B7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6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43644" y="1386190"/>
            <a:ext cx="5760000" cy="3240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6561" y="1367207"/>
            <a:ext cx="492443" cy="39695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868686"/>
                </a:solidFill>
                <a:latin typeface="+mn-ea"/>
              </a:rPr>
              <a:t>图片的处理 </a:t>
            </a:r>
            <a:r>
              <a:rPr lang="en-US" altLang="zh-CN" sz="2000" b="1" dirty="0" smtClean="0">
                <a:solidFill>
                  <a:srgbClr val="868686"/>
                </a:solidFill>
                <a:latin typeface="+mn-ea"/>
              </a:rPr>
              <a:t>—— </a:t>
            </a:r>
            <a:r>
              <a:rPr lang="zh-CN" altLang="en-US" sz="2000" b="1" dirty="0" smtClean="0">
                <a:solidFill>
                  <a:srgbClr val="868686"/>
                </a:solidFill>
                <a:latin typeface="+mn-ea"/>
              </a:rPr>
              <a:t>裁剪为形状</a:t>
            </a:r>
            <a:endParaRPr lang="zh-CN" altLang="en-US" sz="2000" b="1" dirty="0">
              <a:solidFill>
                <a:srgbClr val="868686"/>
              </a:solidFill>
              <a:latin typeface="+mn-ea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88" y="1367207"/>
            <a:ext cx="4396241" cy="3297181"/>
          </a:xfrm>
          <a:prstGeom prst="rect">
            <a:avLst/>
          </a:prstGeom>
        </p:spPr>
      </p:pic>
      <p:pic>
        <p:nvPicPr>
          <p:cNvPr id="21" name="图片 20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88" y="1367206"/>
            <a:ext cx="4396241" cy="329718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3460" r="49223" b="52438"/>
          <a:stretch/>
        </p:blipFill>
        <p:spPr>
          <a:xfrm>
            <a:off x="4469046" y="2192511"/>
            <a:ext cx="851486" cy="851486"/>
          </a:xfrm>
          <a:prstGeom prst="ellipse">
            <a:avLst/>
          </a:prstGeom>
          <a:ln w="38100">
            <a:solidFill>
              <a:srgbClr val="1325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12534" r="75422" b="54650"/>
          <a:stretch/>
        </p:blipFill>
        <p:spPr>
          <a:xfrm>
            <a:off x="3238945" y="2192511"/>
            <a:ext cx="851486" cy="851486"/>
          </a:xfrm>
          <a:prstGeom prst="ellipse">
            <a:avLst/>
          </a:prstGeom>
          <a:ln w="38100">
            <a:solidFill>
              <a:srgbClr val="1325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643644" y="3155056"/>
            <a:ext cx="5760000" cy="596554"/>
          </a:xfrm>
          <a:prstGeom prst="rect">
            <a:avLst/>
          </a:prstGeom>
          <a:solidFill>
            <a:srgbClr val="0C2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031007" y="1544471"/>
            <a:ext cx="2985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PowerPoint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Segoe UI Light 8" panose="020B0502040204020203" pitchFamily="34" charset="0"/>
              <a:cs typeface="Segoe UI Light 8" panose="020B0502040204020203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064392" y="3344115"/>
            <a:ext cx="1200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MR. Fantastic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8" t="13473" r="976" b="58638"/>
          <a:stretch/>
        </p:blipFill>
        <p:spPr>
          <a:xfrm>
            <a:off x="6929248" y="2192511"/>
            <a:ext cx="851486" cy="851486"/>
          </a:xfrm>
          <a:prstGeom prst="ellipse">
            <a:avLst/>
          </a:prstGeom>
          <a:ln w="38100">
            <a:solidFill>
              <a:srgbClr val="1325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733216" y="3251782"/>
            <a:ext cx="783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Invisible </a:t>
            </a:r>
            <a:endParaRPr lang="en-US" altLang="zh-CN" sz="12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Woman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59081" y="3344115"/>
            <a:ext cx="671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Thing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6" t="12081" r="24680" b="56807"/>
          <a:stretch/>
        </p:blipFill>
        <p:spPr>
          <a:xfrm>
            <a:off x="5699147" y="2192511"/>
            <a:ext cx="851486" cy="851486"/>
          </a:xfrm>
          <a:prstGeom prst="ellipse">
            <a:avLst/>
          </a:prstGeom>
          <a:ln w="38100">
            <a:solidFill>
              <a:srgbClr val="1325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文本框 33"/>
          <p:cNvSpPr txBox="1"/>
          <p:nvPr/>
        </p:nvSpPr>
        <p:spPr>
          <a:xfrm>
            <a:off x="6775076" y="3344115"/>
            <a:ext cx="1159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Human Torch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130183" y="3792765"/>
            <a:ext cx="10690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</a:p>
        </p:txBody>
      </p:sp>
      <p:sp>
        <p:nvSpPr>
          <p:cNvPr id="36" name="矩形 35"/>
          <p:cNvSpPr/>
          <p:nvPr/>
        </p:nvSpPr>
        <p:spPr>
          <a:xfrm>
            <a:off x="4360284" y="3792765"/>
            <a:ext cx="10690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</a:p>
        </p:txBody>
      </p:sp>
      <p:sp>
        <p:nvSpPr>
          <p:cNvPr id="37" name="矩形 36"/>
          <p:cNvSpPr/>
          <p:nvPr/>
        </p:nvSpPr>
        <p:spPr>
          <a:xfrm>
            <a:off x="5590385" y="3792765"/>
            <a:ext cx="10690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</a:p>
        </p:txBody>
      </p:sp>
      <p:sp>
        <p:nvSpPr>
          <p:cNvPr id="38" name="矩形 37"/>
          <p:cNvSpPr/>
          <p:nvPr/>
        </p:nvSpPr>
        <p:spPr>
          <a:xfrm>
            <a:off x="6820486" y="3792765"/>
            <a:ext cx="106901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15387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3116" y="1250074"/>
            <a:ext cx="553998" cy="36601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868686"/>
                </a:solidFill>
              </a:rPr>
              <a:t>图片的处理 </a:t>
            </a:r>
            <a:r>
              <a:rPr lang="en-US" altLang="zh-CN" sz="2400" b="1" dirty="0" smtClean="0">
                <a:solidFill>
                  <a:srgbClr val="868686"/>
                </a:solidFill>
              </a:rPr>
              <a:t>—— </a:t>
            </a:r>
            <a:r>
              <a:rPr lang="zh-CN" altLang="en-US" sz="2400" b="1" dirty="0" smtClean="0">
                <a:solidFill>
                  <a:srgbClr val="868686"/>
                </a:solidFill>
              </a:rPr>
              <a:t>快速排列</a:t>
            </a:r>
            <a:endParaRPr lang="zh-CN" altLang="en-US" sz="2400" b="1" dirty="0">
              <a:solidFill>
                <a:srgbClr val="868686"/>
              </a:solidFill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02" y="3021140"/>
            <a:ext cx="1649208" cy="164920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56" y="1339881"/>
            <a:ext cx="2345540" cy="164920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25" y="3253251"/>
            <a:ext cx="2443271" cy="1417097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02" y="1344687"/>
            <a:ext cx="1915978" cy="143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4714777" y="2591945"/>
            <a:ext cx="4013508" cy="2195547"/>
            <a:chOff x="4714777" y="2591945"/>
            <a:chExt cx="4013508" cy="2195547"/>
          </a:xfrm>
        </p:grpSpPr>
        <p:sp>
          <p:nvSpPr>
            <p:cNvPr id="26" name="矩形 25"/>
            <p:cNvSpPr/>
            <p:nvPr/>
          </p:nvSpPr>
          <p:spPr>
            <a:xfrm>
              <a:off x="4714777" y="2591945"/>
              <a:ext cx="4013508" cy="2195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029870" y="2800969"/>
              <a:ext cx="3487984" cy="1795154"/>
              <a:chOff x="5029870" y="2800969"/>
              <a:chExt cx="3487984" cy="1795154"/>
            </a:xfrm>
          </p:grpSpPr>
          <p:sp>
            <p:nvSpPr>
              <p:cNvPr id="38" name="任意多边形 37"/>
              <p:cNvSpPr/>
              <p:nvPr/>
            </p:nvSpPr>
            <p:spPr>
              <a:xfrm>
                <a:off x="5702004" y="3916478"/>
                <a:ext cx="791772" cy="679645"/>
              </a:xfrm>
              <a:custGeom>
                <a:avLst/>
                <a:gdLst>
                  <a:gd name="connsiteX0" fmla="*/ 0 w 791772"/>
                  <a:gd name="connsiteY0" fmla="*/ 339823 h 679645"/>
                  <a:gd name="connsiteX1" fmla="*/ 169911 w 791772"/>
                  <a:gd name="connsiteY1" fmla="*/ 0 h 679645"/>
                  <a:gd name="connsiteX2" fmla="*/ 621861 w 791772"/>
                  <a:gd name="connsiteY2" fmla="*/ 0 h 679645"/>
                  <a:gd name="connsiteX3" fmla="*/ 791772 w 791772"/>
                  <a:gd name="connsiteY3" fmla="*/ 339823 h 679645"/>
                  <a:gd name="connsiteX4" fmla="*/ 621861 w 791772"/>
                  <a:gd name="connsiteY4" fmla="*/ 679645 h 679645"/>
                  <a:gd name="connsiteX5" fmla="*/ 169911 w 791772"/>
                  <a:gd name="connsiteY5" fmla="*/ 679645 h 679645"/>
                  <a:gd name="connsiteX6" fmla="*/ 0 w 791772"/>
                  <a:gd name="connsiteY6" fmla="*/ 339823 h 67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772" h="679645">
                    <a:moveTo>
                      <a:pt x="0" y="339823"/>
                    </a:moveTo>
                    <a:lnTo>
                      <a:pt x="169911" y="0"/>
                    </a:lnTo>
                    <a:lnTo>
                      <a:pt x="621861" y="0"/>
                    </a:lnTo>
                    <a:lnTo>
                      <a:pt x="791772" y="339823"/>
                    </a:lnTo>
                    <a:lnTo>
                      <a:pt x="621861" y="679645"/>
                    </a:lnTo>
                    <a:lnTo>
                      <a:pt x="169911" y="679645"/>
                    </a:lnTo>
                    <a:lnTo>
                      <a:pt x="0" y="33982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2618" tIns="128113" rIns="122618" bIns="128113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800" kern="1200"/>
              </a:p>
            </p:txBody>
          </p:sp>
          <p:sp>
            <p:nvSpPr>
              <p:cNvPr id="40" name="六边形 39"/>
              <p:cNvSpPr/>
              <p:nvPr/>
            </p:nvSpPr>
            <p:spPr>
              <a:xfrm>
                <a:off x="5029870" y="3547035"/>
                <a:ext cx="791772" cy="679645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8000" b="-8000"/>
                </a:stretch>
              </a:blipFill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任意多边形 41"/>
              <p:cNvSpPr/>
              <p:nvPr/>
            </p:nvSpPr>
            <p:spPr>
              <a:xfrm>
                <a:off x="6373441" y="3541829"/>
                <a:ext cx="791772" cy="679645"/>
              </a:xfrm>
              <a:custGeom>
                <a:avLst/>
                <a:gdLst>
                  <a:gd name="connsiteX0" fmla="*/ 0 w 791772"/>
                  <a:gd name="connsiteY0" fmla="*/ 339823 h 679645"/>
                  <a:gd name="connsiteX1" fmla="*/ 169911 w 791772"/>
                  <a:gd name="connsiteY1" fmla="*/ 0 h 679645"/>
                  <a:gd name="connsiteX2" fmla="*/ 621861 w 791772"/>
                  <a:gd name="connsiteY2" fmla="*/ 0 h 679645"/>
                  <a:gd name="connsiteX3" fmla="*/ 791772 w 791772"/>
                  <a:gd name="connsiteY3" fmla="*/ 339823 h 679645"/>
                  <a:gd name="connsiteX4" fmla="*/ 621861 w 791772"/>
                  <a:gd name="connsiteY4" fmla="*/ 679645 h 679645"/>
                  <a:gd name="connsiteX5" fmla="*/ 169911 w 791772"/>
                  <a:gd name="connsiteY5" fmla="*/ 679645 h 679645"/>
                  <a:gd name="connsiteX6" fmla="*/ 0 w 791772"/>
                  <a:gd name="connsiteY6" fmla="*/ 339823 h 67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772" h="679645">
                    <a:moveTo>
                      <a:pt x="0" y="339823"/>
                    </a:moveTo>
                    <a:lnTo>
                      <a:pt x="169911" y="0"/>
                    </a:lnTo>
                    <a:lnTo>
                      <a:pt x="621861" y="0"/>
                    </a:lnTo>
                    <a:lnTo>
                      <a:pt x="791772" y="339823"/>
                    </a:lnTo>
                    <a:lnTo>
                      <a:pt x="621861" y="679645"/>
                    </a:lnTo>
                    <a:lnTo>
                      <a:pt x="169911" y="679645"/>
                    </a:lnTo>
                    <a:lnTo>
                      <a:pt x="0" y="33982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2618" tIns="128113" rIns="122618" bIns="128113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800" kern="1200"/>
              </a:p>
            </p:txBody>
          </p:sp>
          <p:sp>
            <p:nvSpPr>
              <p:cNvPr id="44" name="六边形 43"/>
              <p:cNvSpPr/>
              <p:nvPr/>
            </p:nvSpPr>
            <p:spPr>
              <a:xfrm>
                <a:off x="7048366" y="3915401"/>
                <a:ext cx="791772" cy="679645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1000" r="-11000"/>
                </a:stretch>
              </a:blipFill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6" name="任意多边形 45"/>
              <p:cNvSpPr/>
              <p:nvPr/>
            </p:nvSpPr>
            <p:spPr>
              <a:xfrm>
                <a:off x="5702004" y="3175618"/>
                <a:ext cx="791772" cy="679645"/>
              </a:xfrm>
              <a:custGeom>
                <a:avLst/>
                <a:gdLst>
                  <a:gd name="connsiteX0" fmla="*/ 0 w 791772"/>
                  <a:gd name="connsiteY0" fmla="*/ 339823 h 679645"/>
                  <a:gd name="connsiteX1" fmla="*/ 169911 w 791772"/>
                  <a:gd name="connsiteY1" fmla="*/ 0 h 679645"/>
                  <a:gd name="connsiteX2" fmla="*/ 621861 w 791772"/>
                  <a:gd name="connsiteY2" fmla="*/ 0 h 679645"/>
                  <a:gd name="connsiteX3" fmla="*/ 791772 w 791772"/>
                  <a:gd name="connsiteY3" fmla="*/ 339823 h 679645"/>
                  <a:gd name="connsiteX4" fmla="*/ 621861 w 791772"/>
                  <a:gd name="connsiteY4" fmla="*/ 679645 h 679645"/>
                  <a:gd name="connsiteX5" fmla="*/ 169911 w 791772"/>
                  <a:gd name="connsiteY5" fmla="*/ 679645 h 679645"/>
                  <a:gd name="connsiteX6" fmla="*/ 0 w 791772"/>
                  <a:gd name="connsiteY6" fmla="*/ 339823 h 67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772" h="679645">
                    <a:moveTo>
                      <a:pt x="0" y="339823"/>
                    </a:moveTo>
                    <a:lnTo>
                      <a:pt x="169911" y="0"/>
                    </a:lnTo>
                    <a:lnTo>
                      <a:pt x="621861" y="0"/>
                    </a:lnTo>
                    <a:lnTo>
                      <a:pt x="791772" y="339823"/>
                    </a:lnTo>
                    <a:lnTo>
                      <a:pt x="621861" y="679645"/>
                    </a:lnTo>
                    <a:lnTo>
                      <a:pt x="169911" y="679645"/>
                    </a:lnTo>
                    <a:lnTo>
                      <a:pt x="0" y="33982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2618" tIns="128113" rIns="122618" bIns="128113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800" kern="1200"/>
              </a:p>
            </p:txBody>
          </p:sp>
          <p:sp>
            <p:nvSpPr>
              <p:cNvPr id="48" name="六边形 47"/>
              <p:cNvSpPr/>
              <p:nvPr/>
            </p:nvSpPr>
            <p:spPr>
              <a:xfrm>
                <a:off x="6373441" y="2800969"/>
                <a:ext cx="791772" cy="679645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4000" r="-24000"/>
                </a:stretch>
              </a:blipFill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0" name="任意多边形 49"/>
              <p:cNvSpPr/>
              <p:nvPr/>
            </p:nvSpPr>
            <p:spPr>
              <a:xfrm>
                <a:off x="7048366" y="3174540"/>
                <a:ext cx="791772" cy="679645"/>
              </a:xfrm>
              <a:custGeom>
                <a:avLst/>
                <a:gdLst>
                  <a:gd name="connsiteX0" fmla="*/ 0 w 791772"/>
                  <a:gd name="connsiteY0" fmla="*/ 339823 h 679645"/>
                  <a:gd name="connsiteX1" fmla="*/ 169911 w 791772"/>
                  <a:gd name="connsiteY1" fmla="*/ 0 h 679645"/>
                  <a:gd name="connsiteX2" fmla="*/ 621861 w 791772"/>
                  <a:gd name="connsiteY2" fmla="*/ 0 h 679645"/>
                  <a:gd name="connsiteX3" fmla="*/ 791772 w 791772"/>
                  <a:gd name="connsiteY3" fmla="*/ 339823 h 679645"/>
                  <a:gd name="connsiteX4" fmla="*/ 621861 w 791772"/>
                  <a:gd name="connsiteY4" fmla="*/ 679645 h 679645"/>
                  <a:gd name="connsiteX5" fmla="*/ 169911 w 791772"/>
                  <a:gd name="connsiteY5" fmla="*/ 679645 h 679645"/>
                  <a:gd name="connsiteX6" fmla="*/ 0 w 791772"/>
                  <a:gd name="connsiteY6" fmla="*/ 339823 h 67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772" h="679645">
                    <a:moveTo>
                      <a:pt x="0" y="339823"/>
                    </a:moveTo>
                    <a:lnTo>
                      <a:pt x="169911" y="0"/>
                    </a:lnTo>
                    <a:lnTo>
                      <a:pt x="621861" y="0"/>
                    </a:lnTo>
                    <a:lnTo>
                      <a:pt x="791772" y="339823"/>
                    </a:lnTo>
                    <a:lnTo>
                      <a:pt x="621861" y="679645"/>
                    </a:lnTo>
                    <a:lnTo>
                      <a:pt x="169911" y="679645"/>
                    </a:lnTo>
                    <a:lnTo>
                      <a:pt x="0" y="33982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2618" tIns="128113" rIns="122618" bIns="128113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800" kern="1200"/>
              </a:p>
            </p:txBody>
          </p:sp>
          <p:sp>
            <p:nvSpPr>
              <p:cNvPr id="52" name="六边形 51"/>
              <p:cNvSpPr/>
              <p:nvPr/>
            </p:nvSpPr>
            <p:spPr>
              <a:xfrm>
                <a:off x="7726082" y="3548112"/>
                <a:ext cx="791772" cy="679645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7000" r="-7000"/>
                </a:stretch>
              </a:blipFill>
              <a:ln w="190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22" name="矩形 21"/>
          <p:cNvSpPr/>
          <p:nvPr/>
        </p:nvSpPr>
        <p:spPr>
          <a:xfrm>
            <a:off x="455687" y="302508"/>
            <a:ext cx="4013508" cy="44804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1063021" y="790040"/>
            <a:ext cx="1329168" cy="199375"/>
          </a:xfrm>
          <a:custGeom>
            <a:avLst/>
            <a:gdLst>
              <a:gd name="connsiteX0" fmla="*/ 0 w 1329168"/>
              <a:gd name="connsiteY0" fmla="*/ 0 h 199375"/>
              <a:gd name="connsiteX1" fmla="*/ 1329168 w 1329168"/>
              <a:gd name="connsiteY1" fmla="*/ 0 h 199375"/>
              <a:gd name="connsiteX2" fmla="*/ 1329168 w 1329168"/>
              <a:gd name="connsiteY2" fmla="*/ 199375 h 199375"/>
              <a:gd name="connsiteX3" fmla="*/ 0 w 1329168"/>
              <a:gd name="connsiteY3" fmla="*/ 199375 h 199375"/>
              <a:gd name="connsiteX4" fmla="*/ 0 w 1329168"/>
              <a:gd name="connsiteY4" fmla="*/ 0 h 19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9168" h="199375">
                <a:moveTo>
                  <a:pt x="0" y="0"/>
                </a:moveTo>
                <a:lnTo>
                  <a:pt x="1329168" y="0"/>
                </a:lnTo>
                <a:lnTo>
                  <a:pt x="1329168" y="199375"/>
                </a:lnTo>
                <a:lnTo>
                  <a:pt x="0" y="199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30480" rIns="30480" bIns="0" numCol="1" spcCol="1270" anchor="b" anchorCtr="0">
            <a:noAutofit/>
          </a:bodyPr>
          <a:lstStyle/>
          <a:p>
            <a:pPr lvl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00" kern="1200"/>
          </a:p>
        </p:txBody>
      </p:sp>
      <p:sp>
        <p:nvSpPr>
          <p:cNvPr id="16" name="任意多边形 15"/>
          <p:cNvSpPr/>
          <p:nvPr/>
        </p:nvSpPr>
        <p:spPr>
          <a:xfrm>
            <a:off x="2532694" y="790040"/>
            <a:ext cx="1329168" cy="199375"/>
          </a:xfrm>
          <a:custGeom>
            <a:avLst/>
            <a:gdLst>
              <a:gd name="connsiteX0" fmla="*/ 0 w 1329168"/>
              <a:gd name="connsiteY0" fmla="*/ 0 h 199375"/>
              <a:gd name="connsiteX1" fmla="*/ 1329168 w 1329168"/>
              <a:gd name="connsiteY1" fmla="*/ 0 h 199375"/>
              <a:gd name="connsiteX2" fmla="*/ 1329168 w 1329168"/>
              <a:gd name="connsiteY2" fmla="*/ 199375 h 199375"/>
              <a:gd name="connsiteX3" fmla="*/ 0 w 1329168"/>
              <a:gd name="connsiteY3" fmla="*/ 199375 h 199375"/>
              <a:gd name="connsiteX4" fmla="*/ 0 w 1329168"/>
              <a:gd name="connsiteY4" fmla="*/ 0 h 19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9168" h="199375">
                <a:moveTo>
                  <a:pt x="0" y="0"/>
                </a:moveTo>
                <a:lnTo>
                  <a:pt x="1329168" y="0"/>
                </a:lnTo>
                <a:lnTo>
                  <a:pt x="1329168" y="199375"/>
                </a:lnTo>
                <a:lnTo>
                  <a:pt x="0" y="199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30480" rIns="30480" bIns="0" numCol="1" spcCol="1270" anchor="b" anchorCtr="0">
            <a:noAutofit/>
          </a:bodyPr>
          <a:lstStyle/>
          <a:p>
            <a:pPr lvl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00" kern="1200"/>
          </a:p>
        </p:txBody>
      </p:sp>
      <p:sp>
        <p:nvSpPr>
          <p:cNvPr id="18" name="任意多边形 17"/>
          <p:cNvSpPr/>
          <p:nvPr/>
        </p:nvSpPr>
        <p:spPr>
          <a:xfrm>
            <a:off x="1063021" y="2491017"/>
            <a:ext cx="1329168" cy="199375"/>
          </a:xfrm>
          <a:custGeom>
            <a:avLst/>
            <a:gdLst>
              <a:gd name="connsiteX0" fmla="*/ 0 w 1329168"/>
              <a:gd name="connsiteY0" fmla="*/ 0 h 199375"/>
              <a:gd name="connsiteX1" fmla="*/ 1329168 w 1329168"/>
              <a:gd name="connsiteY1" fmla="*/ 0 h 199375"/>
              <a:gd name="connsiteX2" fmla="*/ 1329168 w 1329168"/>
              <a:gd name="connsiteY2" fmla="*/ 199375 h 199375"/>
              <a:gd name="connsiteX3" fmla="*/ 0 w 1329168"/>
              <a:gd name="connsiteY3" fmla="*/ 199375 h 199375"/>
              <a:gd name="connsiteX4" fmla="*/ 0 w 1329168"/>
              <a:gd name="connsiteY4" fmla="*/ 0 h 19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9168" h="199375">
                <a:moveTo>
                  <a:pt x="0" y="0"/>
                </a:moveTo>
                <a:lnTo>
                  <a:pt x="1329168" y="0"/>
                </a:lnTo>
                <a:lnTo>
                  <a:pt x="1329168" y="199375"/>
                </a:lnTo>
                <a:lnTo>
                  <a:pt x="0" y="199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30480" rIns="30480" bIns="0" numCol="1" spcCol="1270" anchor="b" anchorCtr="0">
            <a:noAutofit/>
          </a:bodyPr>
          <a:lstStyle/>
          <a:p>
            <a:pPr lvl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00" kern="1200"/>
          </a:p>
        </p:txBody>
      </p:sp>
      <p:sp>
        <p:nvSpPr>
          <p:cNvPr id="20" name="任意多边形 19"/>
          <p:cNvSpPr/>
          <p:nvPr/>
        </p:nvSpPr>
        <p:spPr>
          <a:xfrm>
            <a:off x="2532694" y="2491017"/>
            <a:ext cx="1329168" cy="199375"/>
          </a:xfrm>
          <a:custGeom>
            <a:avLst/>
            <a:gdLst>
              <a:gd name="connsiteX0" fmla="*/ 0 w 1329168"/>
              <a:gd name="connsiteY0" fmla="*/ 0 h 199375"/>
              <a:gd name="connsiteX1" fmla="*/ 1329168 w 1329168"/>
              <a:gd name="connsiteY1" fmla="*/ 0 h 199375"/>
              <a:gd name="connsiteX2" fmla="*/ 1329168 w 1329168"/>
              <a:gd name="connsiteY2" fmla="*/ 199375 h 199375"/>
              <a:gd name="connsiteX3" fmla="*/ 0 w 1329168"/>
              <a:gd name="connsiteY3" fmla="*/ 199375 h 199375"/>
              <a:gd name="connsiteX4" fmla="*/ 0 w 1329168"/>
              <a:gd name="connsiteY4" fmla="*/ 0 h 19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9168" h="199375">
                <a:moveTo>
                  <a:pt x="0" y="0"/>
                </a:moveTo>
                <a:lnTo>
                  <a:pt x="1329168" y="0"/>
                </a:lnTo>
                <a:lnTo>
                  <a:pt x="1329168" y="199375"/>
                </a:lnTo>
                <a:lnTo>
                  <a:pt x="0" y="1993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30480" rIns="30480" bIns="0" numCol="1" spcCol="1270" anchor="b" anchorCtr="0">
            <a:noAutofit/>
          </a:bodyPr>
          <a:lstStyle/>
          <a:p>
            <a:pPr lvl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00" kern="1200"/>
          </a:p>
        </p:txBody>
      </p:sp>
      <p:grpSp>
        <p:nvGrpSpPr>
          <p:cNvPr id="103" name="组合 102"/>
          <p:cNvGrpSpPr/>
          <p:nvPr/>
        </p:nvGrpSpPr>
        <p:grpSpPr>
          <a:xfrm>
            <a:off x="1063021" y="851506"/>
            <a:ext cx="2798841" cy="3030145"/>
            <a:chOff x="1063021" y="898307"/>
            <a:chExt cx="2798841" cy="3030145"/>
          </a:xfrm>
        </p:grpSpPr>
        <p:sp>
          <p:nvSpPr>
            <p:cNvPr id="15" name="矩形 14"/>
            <p:cNvSpPr/>
            <p:nvPr/>
          </p:nvSpPr>
          <p:spPr>
            <a:xfrm>
              <a:off x="1063021" y="898307"/>
              <a:ext cx="1329168" cy="1329168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矩形 16"/>
            <p:cNvSpPr/>
            <p:nvPr/>
          </p:nvSpPr>
          <p:spPr>
            <a:xfrm>
              <a:off x="2532694" y="898307"/>
              <a:ext cx="1329168" cy="1329168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1000" r="-2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矩形 18"/>
            <p:cNvSpPr/>
            <p:nvPr/>
          </p:nvSpPr>
          <p:spPr>
            <a:xfrm>
              <a:off x="1063021" y="2599284"/>
              <a:ext cx="1329168" cy="1329168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6000" r="-3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矩形 20"/>
            <p:cNvSpPr/>
            <p:nvPr/>
          </p:nvSpPr>
          <p:spPr>
            <a:xfrm>
              <a:off x="2532694" y="2599284"/>
              <a:ext cx="1329168" cy="1329168"/>
            </a:xfrm>
            <a:prstGeom prst="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6" name="矩形 55"/>
          <p:cNvSpPr/>
          <p:nvPr/>
        </p:nvSpPr>
        <p:spPr>
          <a:xfrm>
            <a:off x="4714777" y="302508"/>
            <a:ext cx="4013508" cy="21955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5784857" y="566953"/>
            <a:ext cx="2527017" cy="1667998"/>
            <a:chOff x="2681323" y="1524390"/>
            <a:chExt cx="4378993" cy="2890425"/>
          </a:xfrm>
        </p:grpSpPr>
        <p:sp>
          <p:nvSpPr>
            <p:cNvPr id="74" name="矩形 73"/>
            <p:cNvSpPr/>
            <p:nvPr/>
          </p:nvSpPr>
          <p:spPr>
            <a:xfrm>
              <a:off x="2681323" y="1524390"/>
              <a:ext cx="2688095" cy="2688095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矩形 75"/>
            <p:cNvSpPr/>
            <p:nvPr/>
          </p:nvSpPr>
          <p:spPr>
            <a:xfrm>
              <a:off x="5425955" y="1524390"/>
              <a:ext cx="1634361" cy="1634361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1000" r="-21000"/>
              </a:stretch>
            </a:blip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矩形 78"/>
            <p:cNvSpPr/>
            <p:nvPr/>
          </p:nvSpPr>
          <p:spPr>
            <a:xfrm>
              <a:off x="6063033" y="3215202"/>
              <a:ext cx="997283" cy="997283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6000" r="-36000"/>
              </a:stretch>
            </a:blip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矩形 82"/>
            <p:cNvSpPr/>
            <p:nvPr/>
          </p:nvSpPr>
          <p:spPr>
            <a:xfrm>
              <a:off x="5425955" y="3631857"/>
              <a:ext cx="580628" cy="580628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8" name="矩形 87"/>
            <p:cNvSpPr/>
            <p:nvPr/>
          </p:nvSpPr>
          <p:spPr>
            <a:xfrm>
              <a:off x="5425955" y="3215202"/>
              <a:ext cx="580628" cy="3575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任意多边形 89"/>
            <p:cNvSpPr/>
            <p:nvPr/>
          </p:nvSpPr>
          <p:spPr>
            <a:xfrm>
              <a:off x="6321673" y="4212486"/>
              <a:ext cx="89648" cy="202329"/>
            </a:xfrm>
            <a:custGeom>
              <a:avLst/>
              <a:gdLst>
                <a:gd name="connsiteX0" fmla="*/ 0 w 89648"/>
                <a:gd name="connsiteY0" fmla="*/ 0 h 202329"/>
                <a:gd name="connsiteX1" fmla="*/ 89648 w 89648"/>
                <a:gd name="connsiteY1" fmla="*/ 0 h 202329"/>
                <a:gd name="connsiteX2" fmla="*/ 89648 w 89648"/>
                <a:gd name="connsiteY2" fmla="*/ 202329 h 202329"/>
                <a:gd name="connsiteX3" fmla="*/ 0 w 89648"/>
                <a:gd name="connsiteY3" fmla="*/ 202329 h 202329"/>
                <a:gd name="connsiteX4" fmla="*/ 0 w 89648"/>
                <a:gd name="connsiteY4" fmla="*/ 0 h 20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202329">
                  <a:moveTo>
                    <a:pt x="0" y="0"/>
                  </a:moveTo>
                  <a:lnTo>
                    <a:pt x="89648" y="0"/>
                  </a:lnTo>
                  <a:lnTo>
                    <a:pt x="89648" y="202329"/>
                  </a:lnTo>
                  <a:lnTo>
                    <a:pt x="0" y="2023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 kern="1200"/>
            </a:p>
          </p:txBody>
        </p:sp>
        <p:sp>
          <p:nvSpPr>
            <p:cNvPr id="93" name="任意多边形 92"/>
            <p:cNvSpPr/>
            <p:nvPr/>
          </p:nvSpPr>
          <p:spPr>
            <a:xfrm>
              <a:off x="6526488" y="4212486"/>
              <a:ext cx="89648" cy="202329"/>
            </a:xfrm>
            <a:custGeom>
              <a:avLst/>
              <a:gdLst>
                <a:gd name="connsiteX0" fmla="*/ 0 w 89648"/>
                <a:gd name="connsiteY0" fmla="*/ 0 h 202329"/>
                <a:gd name="connsiteX1" fmla="*/ 89648 w 89648"/>
                <a:gd name="connsiteY1" fmla="*/ 0 h 202329"/>
                <a:gd name="connsiteX2" fmla="*/ 89648 w 89648"/>
                <a:gd name="connsiteY2" fmla="*/ 202329 h 202329"/>
                <a:gd name="connsiteX3" fmla="*/ 0 w 89648"/>
                <a:gd name="connsiteY3" fmla="*/ 202329 h 202329"/>
                <a:gd name="connsiteX4" fmla="*/ 0 w 89648"/>
                <a:gd name="connsiteY4" fmla="*/ 0 h 20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202329">
                  <a:moveTo>
                    <a:pt x="0" y="0"/>
                  </a:moveTo>
                  <a:lnTo>
                    <a:pt x="89648" y="0"/>
                  </a:lnTo>
                  <a:lnTo>
                    <a:pt x="89648" y="202329"/>
                  </a:lnTo>
                  <a:lnTo>
                    <a:pt x="0" y="2023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 kern="1200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6765853" y="4212486"/>
              <a:ext cx="89648" cy="202329"/>
            </a:xfrm>
            <a:custGeom>
              <a:avLst/>
              <a:gdLst>
                <a:gd name="connsiteX0" fmla="*/ 0 w 89648"/>
                <a:gd name="connsiteY0" fmla="*/ 0 h 202329"/>
                <a:gd name="connsiteX1" fmla="*/ 89648 w 89648"/>
                <a:gd name="connsiteY1" fmla="*/ 0 h 202329"/>
                <a:gd name="connsiteX2" fmla="*/ 89648 w 89648"/>
                <a:gd name="connsiteY2" fmla="*/ 202329 h 202329"/>
                <a:gd name="connsiteX3" fmla="*/ 0 w 89648"/>
                <a:gd name="connsiteY3" fmla="*/ 202329 h 202329"/>
                <a:gd name="connsiteX4" fmla="*/ 0 w 89648"/>
                <a:gd name="connsiteY4" fmla="*/ 0 h 20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202329">
                  <a:moveTo>
                    <a:pt x="0" y="0"/>
                  </a:moveTo>
                  <a:lnTo>
                    <a:pt x="89648" y="0"/>
                  </a:lnTo>
                  <a:lnTo>
                    <a:pt x="89648" y="202329"/>
                  </a:lnTo>
                  <a:lnTo>
                    <a:pt x="0" y="2023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 kern="1200"/>
            </a:p>
          </p:txBody>
        </p:sp>
        <p:sp>
          <p:nvSpPr>
            <p:cNvPr id="102" name="任意多边形 101"/>
            <p:cNvSpPr/>
            <p:nvPr/>
          </p:nvSpPr>
          <p:spPr>
            <a:xfrm>
              <a:off x="6970668" y="4212486"/>
              <a:ext cx="89648" cy="202329"/>
            </a:xfrm>
            <a:custGeom>
              <a:avLst/>
              <a:gdLst>
                <a:gd name="connsiteX0" fmla="*/ 0 w 89648"/>
                <a:gd name="connsiteY0" fmla="*/ 0 h 202329"/>
                <a:gd name="connsiteX1" fmla="*/ 89648 w 89648"/>
                <a:gd name="connsiteY1" fmla="*/ 0 h 202329"/>
                <a:gd name="connsiteX2" fmla="*/ 89648 w 89648"/>
                <a:gd name="connsiteY2" fmla="*/ 202329 h 202329"/>
                <a:gd name="connsiteX3" fmla="*/ 0 w 89648"/>
                <a:gd name="connsiteY3" fmla="*/ 202329 h 202329"/>
                <a:gd name="connsiteX4" fmla="*/ 0 w 89648"/>
                <a:gd name="connsiteY4" fmla="*/ 0 h 20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202329">
                  <a:moveTo>
                    <a:pt x="0" y="0"/>
                  </a:moveTo>
                  <a:lnTo>
                    <a:pt x="89648" y="0"/>
                  </a:lnTo>
                  <a:lnTo>
                    <a:pt x="89648" y="202329"/>
                  </a:lnTo>
                  <a:lnTo>
                    <a:pt x="0" y="2023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 kern="1200"/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2023395" y="4182266"/>
            <a:ext cx="8780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图片网格</a:t>
            </a:r>
            <a:endParaRPr lang="zh-CN" altLang="en-US" dirty="0"/>
          </a:p>
        </p:txBody>
      </p:sp>
      <p:cxnSp>
        <p:nvCxnSpPr>
          <p:cNvPr id="109" name="直接连接符 108"/>
          <p:cNvCxnSpPr/>
          <p:nvPr/>
        </p:nvCxnSpPr>
        <p:spPr>
          <a:xfrm>
            <a:off x="2076307" y="4468598"/>
            <a:ext cx="770021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2" name="文本框 111"/>
          <p:cNvSpPr txBox="1"/>
          <p:nvPr/>
        </p:nvSpPr>
        <p:spPr>
          <a:xfrm>
            <a:off x="4886510" y="2701186"/>
            <a:ext cx="10722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六边形群集</a:t>
            </a:r>
            <a:endParaRPr lang="zh-CN" altLang="en-US" dirty="0"/>
          </a:p>
        </p:txBody>
      </p:sp>
      <p:cxnSp>
        <p:nvCxnSpPr>
          <p:cNvPr id="113" name="直接连接符 112"/>
          <p:cNvCxnSpPr/>
          <p:nvPr/>
        </p:nvCxnSpPr>
        <p:spPr>
          <a:xfrm>
            <a:off x="4950779" y="3001268"/>
            <a:ext cx="943699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7" name="文本框 116"/>
          <p:cNvSpPr txBox="1"/>
          <p:nvPr/>
        </p:nvSpPr>
        <p:spPr>
          <a:xfrm>
            <a:off x="5087110" y="515507"/>
            <a:ext cx="392415" cy="6637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螺旋图</a:t>
            </a:r>
          </a:p>
        </p:txBody>
      </p:sp>
      <p:cxnSp>
        <p:nvCxnSpPr>
          <p:cNvPr id="119" name="直接连接符 118"/>
          <p:cNvCxnSpPr/>
          <p:nvPr/>
        </p:nvCxnSpPr>
        <p:spPr>
          <a:xfrm>
            <a:off x="5465775" y="566954"/>
            <a:ext cx="0" cy="66370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3116" y="1250074"/>
            <a:ext cx="553998" cy="36601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868686"/>
                </a:solidFill>
              </a:rPr>
              <a:t>图片的处理 </a:t>
            </a:r>
            <a:r>
              <a:rPr lang="en-US" altLang="zh-CN" sz="2400" b="1" dirty="0" smtClean="0">
                <a:solidFill>
                  <a:srgbClr val="868686"/>
                </a:solidFill>
              </a:rPr>
              <a:t>—— </a:t>
            </a:r>
            <a:r>
              <a:rPr lang="zh-CN" altLang="en-US" sz="2400" b="1" dirty="0" smtClean="0">
                <a:solidFill>
                  <a:srgbClr val="868686"/>
                </a:solidFill>
              </a:rPr>
              <a:t>快速排列</a:t>
            </a:r>
            <a:endParaRPr lang="zh-CN" altLang="en-US" sz="2400" b="1" dirty="0">
              <a:solidFill>
                <a:srgbClr val="868686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23" y="2985629"/>
            <a:ext cx="1649208" cy="164920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77" y="1304370"/>
            <a:ext cx="2345540" cy="16492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46" y="3217740"/>
            <a:ext cx="2443271" cy="14170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23" y="1309176"/>
            <a:ext cx="1915978" cy="143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02563" y="2895676"/>
            <a:ext cx="3255546" cy="2247824"/>
            <a:chOff x="2630909" y="762581"/>
            <a:chExt cx="3255546" cy="2247824"/>
          </a:xfrm>
        </p:grpSpPr>
        <p:grpSp>
          <p:nvGrpSpPr>
            <p:cNvPr id="14" name="组合 13"/>
            <p:cNvGrpSpPr/>
            <p:nvPr/>
          </p:nvGrpSpPr>
          <p:grpSpPr>
            <a:xfrm>
              <a:off x="2630909" y="762581"/>
              <a:ext cx="3255546" cy="2247824"/>
              <a:chOff x="2630909" y="762581"/>
              <a:chExt cx="3255546" cy="2247824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3287172" y="1709193"/>
                <a:ext cx="19430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600" dirty="0" smtClean="0">
                    <a:solidFill>
                      <a:schemeClr val="bg1"/>
                    </a:solidFill>
                    <a:latin typeface="华文隶书" panose="02010800040101010101" pitchFamily="2" charset="-122"/>
                    <a:ea typeface="华文隶书" panose="02010800040101010101" pitchFamily="2" charset="-122"/>
                  </a:rPr>
                  <a:t>水始冰，地始冻</a:t>
                </a:r>
                <a:endParaRPr lang="zh-CN" altLang="en-US" sz="1600" dirty="0">
                  <a:solidFill>
                    <a:schemeClr val="bg1"/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3"/>
              <a:srcRect b="52848"/>
              <a:stretch/>
            </p:blipFill>
            <p:spPr>
              <a:xfrm>
                <a:off x="2630909" y="762581"/>
                <a:ext cx="3255546" cy="1008993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51412"/>
              <a:stretch/>
            </p:blipFill>
            <p:spPr>
              <a:xfrm>
                <a:off x="2630909" y="1970666"/>
                <a:ext cx="3255546" cy="1039739"/>
              </a:xfrm>
              <a:prstGeom prst="rect">
                <a:avLst/>
              </a:prstGeom>
            </p:spPr>
          </p:pic>
        </p:grpSp>
        <p:sp>
          <p:nvSpPr>
            <p:cNvPr id="15" name="矩形 14"/>
            <p:cNvSpPr/>
            <p:nvPr/>
          </p:nvSpPr>
          <p:spPr>
            <a:xfrm>
              <a:off x="3088122" y="1371397"/>
              <a:ext cx="2341118" cy="953814"/>
            </a:xfrm>
            <a:prstGeom prst="rect">
              <a:avLst/>
            </a:prstGeom>
            <a:noFill/>
            <a:ln w="66675" cmpd="thickThin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15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78889" y="2379216"/>
            <a:ext cx="3169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立冬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71853" y="3844031"/>
            <a:ext cx="199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水始冰，地始冻</a:t>
            </a:r>
          </a:p>
        </p:txBody>
      </p:sp>
    </p:spTree>
    <p:extLst>
      <p:ext uri="{BB962C8B-B14F-4D97-AF65-F5344CB8AC3E}">
        <p14:creationId xmlns:p14="http://schemas.microsoft.com/office/powerpoint/2010/main" val="30080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023897" y="1427465"/>
            <a:ext cx="5286055" cy="2657803"/>
            <a:chOff x="2102725" y="1238762"/>
            <a:chExt cx="5286055" cy="2657803"/>
          </a:xfrm>
        </p:grpSpPr>
        <p:sp>
          <p:nvSpPr>
            <p:cNvPr id="32" name="矩形 31"/>
            <p:cNvSpPr/>
            <p:nvPr/>
          </p:nvSpPr>
          <p:spPr>
            <a:xfrm>
              <a:off x="2102725" y="1238762"/>
              <a:ext cx="5286055" cy="26578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0" t="35518" r="22284" b="41049"/>
            <a:stretch>
              <a:fillRect/>
            </a:stretch>
          </p:blipFill>
          <p:spPr>
            <a:xfrm>
              <a:off x="2794364" y="1645471"/>
              <a:ext cx="3902776" cy="922193"/>
            </a:xfrm>
            <a:custGeom>
              <a:avLst/>
              <a:gdLst/>
              <a:ahLst/>
              <a:cxnLst/>
              <a:rect l="l" t="t" r="r" b="b"/>
              <a:pathLst>
                <a:path w="4258828" h="1006326">
                  <a:moveTo>
                    <a:pt x="3526651" y="583959"/>
                  </a:moveTo>
                  <a:lnTo>
                    <a:pt x="3526651" y="858107"/>
                  </a:lnTo>
                  <a:lnTo>
                    <a:pt x="4062689" y="858107"/>
                  </a:lnTo>
                  <a:cubicBezTo>
                    <a:pt x="4088692" y="858107"/>
                    <a:pt x="4101694" y="846220"/>
                    <a:pt x="4101694" y="822446"/>
                  </a:cubicBezTo>
                  <a:lnTo>
                    <a:pt x="4101694" y="583959"/>
                  </a:lnTo>
                  <a:close/>
                  <a:moveTo>
                    <a:pt x="91383" y="465830"/>
                  </a:moveTo>
                  <a:lnTo>
                    <a:pt x="252975" y="465830"/>
                  </a:lnTo>
                  <a:lnTo>
                    <a:pt x="196139" y="917172"/>
                  </a:lnTo>
                  <a:cubicBezTo>
                    <a:pt x="188710" y="976608"/>
                    <a:pt x="166793" y="1006326"/>
                    <a:pt x="130388" y="1006326"/>
                  </a:cubicBezTo>
                  <a:lnTo>
                    <a:pt x="0" y="1006326"/>
                  </a:lnTo>
                  <a:lnTo>
                    <a:pt x="0" y="870366"/>
                  </a:lnTo>
                  <a:lnTo>
                    <a:pt x="22289" y="870366"/>
                  </a:lnTo>
                  <a:cubicBezTo>
                    <a:pt x="36405" y="870366"/>
                    <a:pt x="44577" y="852535"/>
                    <a:pt x="46806" y="816873"/>
                  </a:cubicBezTo>
                  <a:close/>
                  <a:moveTo>
                    <a:pt x="2813419" y="456914"/>
                  </a:moveTo>
                  <a:lnTo>
                    <a:pt x="3200124" y="456914"/>
                  </a:lnTo>
                  <a:lnTo>
                    <a:pt x="3200124" y="579501"/>
                  </a:lnTo>
                  <a:lnTo>
                    <a:pt x="3054135" y="785670"/>
                  </a:lnTo>
                  <a:lnTo>
                    <a:pt x="3112085" y="872595"/>
                  </a:lnTo>
                  <a:cubicBezTo>
                    <a:pt x="3120257" y="885968"/>
                    <a:pt x="3129544" y="892654"/>
                    <a:pt x="3139945" y="892654"/>
                  </a:cubicBezTo>
                  <a:lnTo>
                    <a:pt x="3209040" y="892654"/>
                  </a:lnTo>
                  <a:lnTo>
                    <a:pt x="3209040" y="1006326"/>
                  </a:lnTo>
                  <a:lnTo>
                    <a:pt x="3060821" y="1006326"/>
                  </a:lnTo>
                  <a:cubicBezTo>
                    <a:pt x="3043733" y="1006326"/>
                    <a:pt x="3029617" y="996296"/>
                    <a:pt x="3018473" y="976236"/>
                  </a:cubicBezTo>
                  <a:lnTo>
                    <a:pt x="2972781" y="901570"/>
                  </a:lnTo>
                  <a:lnTo>
                    <a:pt x="2924861" y="969550"/>
                  </a:lnTo>
                  <a:cubicBezTo>
                    <a:pt x="2907031" y="994067"/>
                    <a:pt x="2879913" y="1006326"/>
                    <a:pt x="2843508" y="1006326"/>
                  </a:cubicBezTo>
                  <a:lnTo>
                    <a:pt x="2730951" y="1006326"/>
                  </a:lnTo>
                  <a:lnTo>
                    <a:pt x="2730951" y="892654"/>
                  </a:lnTo>
                  <a:lnTo>
                    <a:pt x="2778871" y="892654"/>
                  </a:lnTo>
                  <a:cubicBezTo>
                    <a:pt x="2800417" y="892654"/>
                    <a:pt x="2816762" y="885225"/>
                    <a:pt x="2827906" y="870366"/>
                  </a:cubicBezTo>
                  <a:lnTo>
                    <a:pt x="2897001" y="776754"/>
                  </a:lnTo>
                  <a:lnTo>
                    <a:pt x="2808961" y="631879"/>
                  </a:lnTo>
                  <a:lnTo>
                    <a:pt x="2952722" y="631879"/>
                  </a:lnTo>
                  <a:lnTo>
                    <a:pt x="2976125" y="667540"/>
                  </a:lnTo>
                  <a:lnTo>
                    <a:pt x="3044105" y="575043"/>
                  </a:lnTo>
                  <a:lnTo>
                    <a:pt x="2813419" y="575043"/>
                  </a:lnTo>
                  <a:close/>
                  <a:moveTo>
                    <a:pt x="709889" y="317611"/>
                  </a:moveTo>
                  <a:lnTo>
                    <a:pt x="865909" y="317611"/>
                  </a:lnTo>
                  <a:lnTo>
                    <a:pt x="927202" y="831361"/>
                  </a:lnTo>
                  <a:cubicBezTo>
                    <a:pt x="927202" y="843248"/>
                    <a:pt x="931660" y="849192"/>
                    <a:pt x="940575" y="849192"/>
                  </a:cubicBezTo>
                  <a:lnTo>
                    <a:pt x="970665" y="849192"/>
                  </a:lnTo>
                  <a:lnTo>
                    <a:pt x="970665" y="975122"/>
                  </a:lnTo>
                  <a:lnTo>
                    <a:pt x="879282" y="975122"/>
                  </a:lnTo>
                  <a:cubicBezTo>
                    <a:pt x="812416" y="975122"/>
                    <a:pt x="776383" y="944661"/>
                    <a:pt x="771182" y="883739"/>
                  </a:cubicBezTo>
                  <a:close/>
                  <a:moveTo>
                    <a:pt x="1703452" y="235144"/>
                  </a:moveTo>
                  <a:lnTo>
                    <a:pt x="1847212" y="235144"/>
                  </a:lnTo>
                  <a:lnTo>
                    <a:pt x="1890675" y="273034"/>
                  </a:lnTo>
                  <a:lnTo>
                    <a:pt x="1934137" y="235144"/>
                  </a:lnTo>
                  <a:lnTo>
                    <a:pt x="2077898" y="235144"/>
                  </a:lnTo>
                  <a:lnTo>
                    <a:pt x="1964227" y="335442"/>
                  </a:lnTo>
                  <a:lnTo>
                    <a:pt x="2085699" y="440198"/>
                  </a:lnTo>
                  <a:lnTo>
                    <a:pt x="1943053" y="440198"/>
                  </a:lnTo>
                  <a:lnTo>
                    <a:pt x="1894018" y="397850"/>
                  </a:lnTo>
                  <a:lnTo>
                    <a:pt x="1847212" y="440198"/>
                  </a:lnTo>
                  <a:lnTo>
                    <a:pt x="1703452" y="440198"/>
                  </a:lnTo>
                  <a:lnTo>
                    <a:pt x="1820466" y="335442"/>
                  </a:lnTo>
                  <a:close/>
                  <a:moveTo>
                    <a:pt x="1115035" y="230686"/>
                  </a:moveTo>
                  <a:lnTo>
                    <a:pt x="1258796" y="230686"/>
                  </a:lnTo>
                  <a:lnTo>
                    <a:pt x="1301144" y="269691"/>
                  </a:lnTo>
                  <a:lnTo>
                    <a:pt x="1345721" y="230686"/>
                  </a:lnTo>
                  <a:lnTo>
                    <a:pt x="1489482" y="230686"/>
                  </a:lnTo>
                  <a:lnTo>
                    <a:pt x="1371353" y="333213"/>
                  </a:lnTo>
                  <a:lnTo>
                    <a:pt x="1489482" y="440198"/>
                  </a:lnTo>
                  <a:lnTo>
                    <a:pt x="1345721" y="440198"/>
                  </a:lnTo>
                  <a:lnTo>
                    <a:pt x="1297801" y="395621"/>
                  </a:lnTo>
                  <a:lnTo>
                    <a:pt x="1246537" y="440198"/>
                  </a:lnTo>
                  <a:lnTo>
                    <a:pt x="1102776" y="440198"/>
                  </a:lnTo>
                  <a:lnTo>
                    <a:pt x="1227592" y="332099"/>
                  </a:lnTo>
                  <a:close/>
                  <a:moveTo>
                    <a:pt x="3526651" y="166049"/>
                  </a:moveTo>
                  <a:lnTo>
                    <a:pt x="3526651" y="440198"/>
                  </a:lnTo>
                  <a:lnTo>
                    <a:pt x="4101694" y="440198"/>
                  </a:lnTo>
                  <a:lnTo>
                    <a:pt x="4101694" y="166049"/>
                  </a:lnTo>
                  <a:close/>
                  <a:moveTo>
                    <a:pt x="2587190" y="152676"/>
                  </a:moveTo>
                  <a:lnTo>
                    <a:pt x="2587190" y="339900"/>
                  </a:lnTo>
                  <a:lnTo>
                    <a:pt x="2630653" y="339900"/>
                  </a:lnTo>
                  <a:cubicBezTo>
                    <a:pt x="2650713" y="339900"/>
                    <a:pt x="2660743" y="330984"/>
                    <a:pt x="2660743" y="313153"/>
                  </a:cubicBezTo>
                  <a:lnTo>
                    <a:pt x="2660743" y="152676"/>
                  </a:lnTo>
                  <a:close/>
                  <a:moveTo>
                    <a:pt x="822446" y="47920"/>
                  </a:moveTo>
                  <a:lnTo>
                    <a:pt x="979580" y="47920"/>
                  </a:lnTo>
                  <a:lnTo>
                    <a:pt x="930545" y="190567"/>
                  </a:lnTo>
                  <a:cubicBezTo>
                    <a:pt x="917915" y="223256"/>
                    <a:pt x="886340" y="239601"/>
                    <a:pt x="835819" y="239601"/>
                  </a:cubicBezTo>
                  <a:lnTo>
                    <a:pt x="718805" y="239601"/>
                  </a:lnTo>
                  <a:lnTo>
                    <a:pt x="718805" y="118129"/>
                  </a:lnTo>
                  <a:lnTo>
                    <a:pt x="783441" y="118129"/>
                  </a:lnTo>
                  <a:cubicBezTo>
                    <a:pt x="790128" y="118129"/>
                    <a:pt x="795700" y="114043"/>
                    <a:pt x="800158" y="105870"/>
                  </a:cubicBezTo>
                  <a:close/>
                  <a:moveTo>
                    <a:pt x="0" y="47920"/>
                  </a:moveTo>
                  <a:lnTo>
                    <a:pt x="166050" y="47920"/>
                  </a:lnTo>
                  <a:lnTo>
                    <a:pt x="196139" y="205054"/>
                  </a:lnTo>
                  <a:cubicBezTo>
                    <a:pt x="200597" y="228086"/>
                    <a:pt x="212113" y="239601"/>
                    <a:pt x="230686" y="239601"/>
                  </a:cubicBezTo>
                  <a:lnTo>
                    <a:pt x="265234" y="239601"/>
                  </a:lnTo>
                  <a:lnTo>
                    <a:pt x="265234" y="374447"/>
                  </a:lnTo>
                  <a:lnTo>
                    <a:pt x="152677" y="374447"/>
                  </a:lnTo>
                  <a:cubicBezTo>
                    <a:pt x="102156" y="374447"/>
                    <a:pt x="70209" y="349929"/>
                    <a:pt x="56836" y="300895"/>
                  </a:cubicBezTo>
                  <a:close/>
                  <a:moveTo>
                    <a:pt x="2822334" y="39005"/>
                  </a:moveTo>
                  <a:lnTo>
                    <a:pt x="3200124" y="39005"/>
                  </a:lnTo>
                  <a:lnTo>
                    <a:pt x="3200124" y="309810"/>
                  </a:lnTo>
                  <a:cubicBezTo>
                    <a:pt x="3200124" y="384848"/>
                    <a:pt x="3158147" y="422367"/>
                    <a:pt x="3074194" y="422367"/>
                  </a:cubicBezTo>
                  <a:lnTo>
                    <a:pt x="2822334" y="422367"/>
                  </a:lnTo>
                  <a:lnTo>
                    <a:pt x="2822334" y="296437"/>
                  </a:lnTo>
                  <a:lnTo>
                    <a:pt x="3026274" y="296437"/>
                  </a:lnTo>
                  <a:cubicBezTo>
                    <a:pt x="3047076" y="296437"/>
                    <a:pt x="3057478" y="287522"/>
                    <a:pt x="3057478" y="269691"/>
                  </a:cubicBezTo>
                  <a:lnTo>
                    <a:pt x="3057478" y="166049"/>
                  </a:lnTo>
                  <a:lnTo>
                    <a:pt x="2822334" y="166049"/>
                  </a:lnTo>
                  <a:close/>
                  <a:moveTo>
                    <a:pt x="2452345" y="31204"/>
                  </a:moveTo>
                  <a:lnTo>
                    <a:pt x="2573817" y="31204"/>
                  </a:lnTo>
                  <a:lnTo>
                    <a:pt x="2791130" y="31204"/>
                  </a:lnTo>
                  <a:lnTo>
                    <a:pt x="2791130" y="353273"/>
                  </a:lnTo>
                  <a:cubicBezTo>
                    <a:pt x="2791130" y="422367"/>
                    <a:pt x="2753611" y="456914"/>
                    <a:pt x="2678573" y="456914"/>
                  </a:cubicBezTo>
                  <a:lnTo>
                    <a:pt x="2587190" y="456914"/>
                  </a:lnTo>
                  <a:lnTo>
                    <a:pt x="2587190" y="536038"/>
                  </a:lnTo>
                  <a:lnTo>
                    <a:pt x="2791130" y="536038"/>
                  </a:lnTo>
                  <a:lnTo>
                    <a:pt x="2791130" y="653053"/>
                  </a:lnTo>
                  <a:lnTo>
                    <a:pt x="2587190" y="653053"/>
                  </a:lnTo>
                  <a:lnTo>
                    <a:pt x="2587190" y="739978"/>
                  </a:lnTo>
                  <a:lnTo>
                    <a:pt x="2791130" y="739978"/>
                  </a:lnTo>
                  <a:lnTo>
                    <a:pt x="2791130" y="858107"/>
                  </a:lnTo>
                  <a:lnTo>
                    <a:pt x="2587190" y="858107"/>
                  </a:lnTo>
                  <a:lnTo>
                    <a:pt x="2587190" y="1006326"/>
                  </a:lnTo>
                  <a:lnTo>
                    <a:pt x="2452345" y="1006326"/>
                  </a:lnTo>
                  <a:close/>
                  <a:moveTo>
                    <a:pt x="3370631" y="22288"/>
                  </a:moveTo>
                  <a:lnTo>
                    <a:pt x="4258828" y="22288"/>
                  </a:lnTo>
                  <a:lnTo>
                    <a:pt x="4258828" y="897112"/>
                  </a:lnTo>
                  <a:cubicBezTo>
                    <a:pt x="4258828" y="966949"/>
                    <a:pt x="4219452" y="1001868"/>
                    <a:pt x="4140698" y="1001868"/>
                  </a:cubicBezTo>
                  <a:lnTo>
                    <a:pt x="3370631" y="1001868"/>
                  </a:lnTo>
                  <a:close/>
                  <a:moveTo>
                    <a:pt x="2304126" y="13373"/>
                  </a:moveTo>
                  <a:lnTo>
                    <a:pt x="2455688" y="13373"/>
                  </a:lnTo>
                  <a:lnTo>
                    <a:pt x="2452345" y="31204"/>
                  </a:lnTo>
                  <a:lnTo>
                    <a:pt x="2395509" y="258547"/>
                  </a:lnTo>
                  <a:lnTo>
                    <a:pt x="2391052" y="271920"/>
                  </a:lnTo>
                  <a:lnTo>
                    <a:pt x="2391052" y="1006326"/>
                  </a:lnTo>
                  <a:lnTo>
                    <a:pt x="2247291" y="1006326"/>
                  </a:lnTo>
                  <a:lnTo>
                    <a:pt x="2247291" y="344357"/>
                  </a:lnTo>
                  <a:lnTo>
                    <a:pt x="2208286" y="344357"/>
                  </a:lnTo>
                  <a:lnTo>
                    <a:pt x="2208286" y="226228"/>
                  </a:lnTo>
                  <a:lnTo>
                    <a:pt x="2225002" y="226228"/>
                  </a:lnTo>
                  <a:cubicBezTo>
                    <a:pt x="2238375" y="226228"/>
                    <a:pt x="2249520" y="214341"/>
                    <a:pt x="2258435" y="190567"/>
                  </a:cubicBezTo>
                  <a:close/>
                  <a:moveTo>
                    <a:pt x="509293" y="8915"/>
                  </a:moveTo>
                  <a:lnTo>
                    <a:pt x="679800" y="8915"/>
                  </a:lnTo>
                  <a:lnTo>
                    <a:pt x="679800" y="927202"/>
                  </a:lnTo>
                  <a:cubicBezTo>
                    <a:pt x="679800" y="979951"/>
                    <a:pt x="646367" y="1006326"/>
                    <a:pt x="579501" y="1006326"/>
                  </a:cubicBezTo>
                  <a:lnTo>
                    <a:pt x="444656" y="1006326"/>
                  </a:lnTo>
                  <a:lnTo>
                    <a:pt x="444656" y="870366"/>
                  </a:lnTo>
                  <a:lnTo>
                    <a:pt x="488119" y="870366"/>
                  </a:lnTo>
                  <a:cubicBezTo>
                    <a:pt x="502235" y="870366"/>
                    <a:pt x="509293" y="861822"/>
                    <a:pt x="509293" y="844734"/>
                  </a:cubicBezTo>
                  <a:lnTo>
                    <a:pt x="509293" y="335442"/>
                  </a:lnTo>
                  <a:lnTo>
                    <a:pt x="387820" y="910485"/>
                  </a:lnTo>
                  <a:cubicBezTo>
                    <a:pt x="378905" y="953576"/>
                    <a:pt x="356988" y="975122"/>
                    <a:pt x="322069" y="975122"/>
                  </a:cubicBezTo>
                  <a:lnTo>
                    <a:pt x="239602" y="975122"/>
                  </a:lnTo>
                  <a:lnTo>
                    <a:pt x="239602" y="835819"/>
                  </a:lnTo>
                  <a:lnTo>
                    <a:pt x="257433" y="835819"/>
                  </a:lnTo>
                  <a:cubicBezTo>
                    <a:pt x="267834" y="835819"/>
                    <a:pt x="273778" y="828018"/>
                    <a:pt x="275263" y="812416"/>
                  </a:cubicBezTo>
                  <a:lnTo>
                    <a:pt x="374447" y="239601"/>
                  </a:lnTo>
                  <a:lnTo>
                    <a:pt x="269691" y="239601"/>
                  </a:lnTo>
                  <a:lnTo>
                    <a:pt x="269691" y="86925"/>
                  </a:lnTo>
                  <a:lnTo>
                    <a:pt x="509293" y="86925"/>
                  </a:lnTo>
                  <a:close/>
                  <a:moveTo>
                    <a:pt x="1520686" y="0"/>
                  </a:moveTo>
                  <a:lnTo>
                    <a:pt x="1672248" y="0"/>
                  </a:lnTo>
                  <a:lnTo>
                    <a:pt x="1672248" y="56836"/>
                  </a:lnTo>
                  <a:lnTo>
                    <a:pt x="2094615" y="56836"/>
                  </a:lnTo>
                  <a:lnTo>
                    <a:pt x="2094615" y="191681"/>
                  </a:lnTo>
                  <a:lnTo>
                    <a:pt x="1672248" y="191681"/>
                  </a:lnTo>
                  <a:lnTo>
                    <a:pt x="1672248" y="566128"/>
                  </a:lnTo>
                  <a:cubicBezTo>
                    <a:pt x="1673733" y="575786"/>
                    <a:pt x="1677077" y="587673"/>
                    <a:pt x="1682277" y="601789"/>
                  </a:cubicBezTo>
                  <a:lnTo>
                    <a:pt x="1732427" y="687600"/>
                  </a:lnTo>
                  <a:lnTo>
                    <a:pt x="1824924" y="591760"/>
                  </a:lnTo>
                  <a:lnTo>
                    <a:pt x="1707909" y="465830"/>
                  </a:lnTo>
                  <a:lnTo>
                    <a:pt x="1850556" y="465830"/>
                  </a:lnTo>
                  <a:lnTo>
                    <a:pt x="1898476" y="515979"/>
                  </a:lnTo>
                  <a:lnTo>
                    <a:pt x="1946396" y="465830"/>
                  </a:lnTo>
                  <a:lnTo>
                    <a:pt x="2090157" y="465830"/>
                  </a:lnTo>
                  <a:lnTo>
                    <a:pt x="1968684" y="591760"/>
                  </a:lnTo>
                  <a:lnTo>
                    <a:pt x="2094615" y="727719"/>
                  </a:lnTo>
                  <a:lnTo>
                    <a:pt x="1950854" y="727719"/>
                  </a:lnTo>
                  <a:lnTo>
                    <a:pt x="1896247" y="667540"/>
                  </a:lnTo>
                  <a:lnTo>
                    <a:pt x="1838297" y="727719"/>
                  </a:lnTo>
                  <a:lnTo>
                    <a:pt x="1755829" y="727719"/>
                  </a:lnTo>
                  <a:lnTo>
                    <a:pt x="1823809" y="842505"/>
                  </a:lnTo>
                  <a:cubicBezTo>
                    <a:pt x="1840897" y="861079"/>
                    <a:pt x="1863186" y="870366"/>
                    <a:pt x="1890675" y="870366"/>
                  </a:cubicBezTo>
                  <a:lnTo>
                    <a:pt x="2094615" y="870366"/>
                  </a:lnTo>
                  <a:lnTo>
                    <a:pt x="2094615" y="1006326"/>
                  </a:lnTo>
                  <a:lnTo>
                    <a:pt x="1824924" y="1006326"/>
                  </a:lnTo>
                  <a:cubicBezTo>
                    <a:pt x="1764002" y="1006326"/>
                    <a:pt x="1720168" y="981437"/>
                    <a:pt x="1693422" y="931659"/>
                  </a:cubicBezTo>
                  <a:lnTo>
                    <a:pt x="1594238" y="735520"/>
                  </a:lnTo>
                  <a:lnTo>
                    <a:pt x="1457163" y="933888"/>
                  </a:lnTo>
                  <a:cubicBezTo>
                    <a:pt x="1428188" y="982180"/>
                    <a:pt x="1382497" y="1006326"/>
                    <a:pt x="1320089" y="1006326"/>
                  </a:cubicBezTo>
                  <a:lnTo>
                    <a:pt x="1093861" y="1006326"/>
                  </a:lnTo>
                  <a:lnTo>
                    <a:pt x="1093861" y="870366"/>
                  </a:lnTo>
                  <a:lnTo>
                    <a:pt x="1254338" y="870366"/>
                  </a:lnTo>
                  <a:cubicBezTo>
                    <a:pt x="1287771" y="870366"/>
                    <a:pt x="1314146" y="861079"/>
                    <a:pt x="1333462" y="842505"/>
                  </a:cubicBezTo>
                  <a:lnTo>
                    <a:pt x="1419273" y="723262"/>
                  </a:lnTo>
                  <a:lnTo>
                    <a:pt x="1345721" y="723262"/>
                  </a:lnTo>
                  <a:lnTo>
                    <a:pt x="1292229" y="665312"/>
                  </a:lnTo>
                  <a:lnTo>
                    <a:pt x="1237622" y="723262"/>
                  </a:lnTo>
                  <a:lnTo>
                    <a:pt x="1093861" y="723262"/>
                  </a:lnTo>
                  <a:lnTo>
                    <a:pt x="1222020" y="589531"/>
                  </a:lnTo>
                  <a:lnTo>
                    <a:pt x="1107234" y="465830"/>
                  </a:lnTo>
                  <a:lnTo>
                    <a:pt x="1249880" y="465830"/>
                  </a:lnTo>
                  <a:lnTo>
                    <a:pt x="1295572" y="513750"/>
                  </a:lnTo>
                  <a:lnTo>
                    <a:pt x="1341263" y="465830"/>
                  </a:lnTo>
                  <a:lnTo>
                    <a:pt x="1485024" y="465830"/>
                  </a:lnTo>
                  <a:lnTo>
                    <a:pt x="1365781" y="589531"/>
                  </a:lnTo>
                  <a:lnTo>
                    <a:pt x="1450477" y="679799"/>
                  </a:lnTo>
                  <a:lnTo>
                    <a:pt x="1507313" y="599561"/>
                  </a:lnTo>
                  <a:cubicBezTo>
                    <a:pt x="1516228" y="581730"/>
                    <a:pt x="1520686" y="570586"/>
                    <a:pt x="1520686" y="566128"/>
                  </a:cubicBezTo>
                  <a:lnTo>
                    <a:pt x="1520686" y="191681"/>
                  </a:lnTo>
                  <a:lnTo>
                    <a:pt x="1093861" y="191681"/>
                  </a:lnTo>
                  <a:lnTo>
                    <a:pt x="1093861" y="56836"/>
                  </a:lnTo>
                  <a:lnTo>
                    <a:pt x="1520686" y="56836"/>
                  </a:ln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90000" dir="5400000" sy="-100000" algn="bl" rotWithShape="0"/>
            </a:effectLst>
          </p:spPr>
        </p:pic>
      </p:grpSp>
      <p:cxnSp>
        <p:nvCxnSpPr>
          <p:cNvPr id="5" name="直接连接符 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8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2582696" y="1762286"/>
            <a:ext cx="4846805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718131" y="1762286"/>
            <a:ext cx="1058865" cy="1121569"/>
            <a:chOff x="3186113" y="1835944"/>
            <a:chExt cx="1114424" cy="1121569"/>
          </a:xfrm>
        </p:grpSpPr>
        <p:sp>
          <p:nvSpPr>
            <p:cNvPr id="3" name="矩形 2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802354" y="198451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760996" y="2369237"/>
            <a:ext cx="7803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Contrast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998585" y="1961433"/>
            <a:ext cx="4209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通过改变元素的属性产生视觉差异，合理吸引观众视线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415489" y="3060953"/>
            <a:ext cx="723014" cy="723014"/>
            <a:chOff x="347330" y="340242"/>
            <a:chExt cx="723014" cy="723014"/>
          </a:xfrm>
        </p:grpSpPr>
        <p:sp>
          <p:nvSpPr>
            <p:cNvPr id="45" name="椭圆 4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大小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611916" y="3060953"/>
            <a:ext cx="723014" cy="723014"/>
            <a:chOff x="347330" y="340242"/>
            <a:chExt cx="723014" cy="723014"/>
          </a:xfrm>
        </p:grpSpPr>
        <p:sp>
          <p:nvSpPr>
            <p:cNvPr id="49" name="椭圆 48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颜色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808343" y="3060953"/>
            <a:ext cx="723014" cy="723014"/>
            <a:chOff x="347330" y="340242"/>
            <a:chExt cx="723014" cy="723014"/>
          </a:xfrm>
        </p:grpSpPr>
        <p:sp>
          <p:nvSpPr>
            <p:cNvPr id="52" name="椭圆 51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形状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004771" y="3060953"/>
            <a:ext cx="723014" cy="723014"/>
            <a:chOff x="347330" y="340242"/>
            <a:chExt cx="723014" cy="723014"/>
          </a:xfrm>
        </p:grpSpPr>
        <p:sp>
          <p:nvSpPr>
            <p:cNvPr id="55" name="椭圆 5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质地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4" name="直接连接符 63"/>
          <p:cNvCxnSpPr/>
          <p:nvPr/>
        </p:nvCxnSpPr>
        <p:spPr>
          <a:xfrm>
            <a:off x="1720628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1724117" y="4007637"/>
            <a:ext cx="5698240" cy="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7417687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5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59828" y="4103890"/>
            <a:ext cx="6981290" cy="1024667"/>
            <a:chOff x="1128297" y="3428362"/>
            <a:chExt cx="6981290" cy="1024667"/>
          </a:xfrm>
        </p:grpSpPr>
        <p:sp>
          <p:nvSpPr>
            <p:cNvPr id="3" name="文本框 2"/>
            <p:cNvSpPr txBox="1"/>
            <p:nvPr/>
          </p:nvSpPr>
          <p:spPr>
            <a:xfrm>
              <a:off x="6973455" y="3428362"/>
              <a:ext cx="1094328" cy="50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合并形状</a:t>
              </a:r>
              <a:r>
                <a:rPr lang="en-US" altLang="zh-CN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】【</a:t>
              </a:r>
              <a:r>
                <a:rPr lang="zh-CN" altLang="en-US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相交</a:t>
              </a:r>
              <a:r>
                <a:rPr lang="en-US" altLang="zh-CN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endParaRPr lang="zh-CN" altLang="en-US" sz="135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945426" y="3428364"/>
              <a:ext cx="1475019" cy="50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先选中素材图片，再选中文本框</a:t>
              </a:r>
            </a:p>
          </p:txBody>
        </p:sp>
        <p:sp>
          <p:nvSpPr>
            <p:cNvPr id="5" name="右箭头 4"/>
            <p:cNvSpPr/>
            <p:nvPr/>
          </p:nvSpPr>
          <p:spPr>
            <a:xfrm>
              <a:off x="6420448" y="3588789"/>
              <a:ext cx="431515" cy="163903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16496" y="3428364"/>
              <a:ext cx="1675917" cy="50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在素材上层创建文本框，编辑好文字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28297" y="3436708"/>
              <a:ext cx="913694" cy="50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插入底纹素材图片</a:t>
              </a:r>
            </a:p>
          </p:txBody>
        </p:sp>
        <p:sp>
          <p:nvSpPr>
            <p:cNvPr id="8" name="右箭头 7"/>
            <p:cNvSpPr/>
            <p:nvPr/>
          </p:nvSpPr>
          <p:spPr>
            <a:xfrm>
              <a:off x="2163488" y="3588789"/>
              <a:ext cx="431515" cy="163903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9" name="右箭头 8"/>
            <p:cNvSpPr/>
            <p:nvPr/>
          </p:nvSpPr>
          <p:spPr>
            <a:xfrm>
              <a:off x="4392416" y="3588789"/>
              <a:ext cx="431515" cy="163903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28297" y="3944941"/>
              <a:ext cx="6981290" cy="50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PowerPoint2013</a:t>
              </a:r>
              <a:r>
                <a:rPr lang="zh-CN" altLang="en-US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以上版本才有将图片与文字进行合并的功能，之前的版本</a:t>
              </a:r>
              <a:r>
                <a:rPr lang="en-US" altLang="zh-CN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合并形状</a:t>
              </a:r>
              <a:r>
                <a:rPr lang="en-US" altLang="zh-CN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35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只能用于形状与形状、形状与文字的合并。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43" y="1223681"/>
            <a:ext cx="4036533" cy="268429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72122" y="1260497"/>
            <a:ext cx="419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给坚持听到最后同学的福利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21681" y="1883397"/>
            <a:ext cx="4700639" cy="3008380"/>
            <a:chOff x="2221680" y="1921497"/>
            <a:chExt cx="4700639" cy="3008380"/>
          </a:xfrm>
        </p:grpSpPr>
        <p:sp>
          <p:nvSpPr>
            <p:cNvPr id="32" name="矩形 31"/>
            <p:cNvSpPr/>
            <p:nvPr/>
          </p:nvSpPr>
          <p:spPr>
            <a:xfrm>
              <a:off x="2221680" y="1921497"/>
              <a:ext cx="4700639" cy="3008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244655" y="2573247"/>
              <a:ext cx="22703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免费版权，还可支持商业使用</a:t>
              </a:r>
              <a:endParaRPr lang="zh-CN" altLang="en-US" sz="1200" dirty="0">
                <a:solidFill>
                  <a:srgbClr val="86868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244655" y="3080931"/>
              <a:ext cx="3203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www.pixabay.com</a:t>
              </a:r>
              <a:endParaRPr lang="zh-CN" altLang="en-US" sz="1800" dirty="0">
                <a:solidFill>
                  <a:srgbClr val="86868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44655" y="3908620"/>
              <a:ext cx="3203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www.quanjing.com</a:t>
              </a:r>
              <a:endParaRPr lang="zh-CN" altLang="en-US" sz="1800" dirty="0">
                <a:solidFill>
                  <a:srgbClr val="86868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244655" y="2253322"/>
              <a:ext cx="3203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www.pexels.com</a:t>
              </a:r>
              <a:endParaRPr lang="zh-CN" altLang="en-US" sz="1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244655" y="3404644"/>
              <a:ext cx="1613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可用中文搜索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244654" y="4221868"/>
              <a:ext cx="3403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注册后可免费下载小图，相似图片推荐功能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4071" y="2868690"/>
              <a:ext cx="298415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3334071" y="3700450"/>
              <a:ext cx="298415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338977" y="4510967"/>
              <a:ext cx="298415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KSO_Shape"/>
            <p:cNvSpPr/>
            <p:nvPr/>
          </p:nvSpPr>
          <p:spPr>
            <a:xfrm>
              <a:off x="2704172" y="2409852"/>
              <a:ext cx="432474" cy="32363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KSO_Shape"/>
            <p:cNvSpPr/>
            <p:nvPr/>
          </p:nvSpPr>
          <p:spPr>
            <a:xfrm>
              <a:off x="2704172" y="3240820"/>
              <a:ext cx="432474" cy="32363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KSO_Shape"/>
            <p:cNvSpPr/>
            <p:nvPr/>
          </p:nvSpPr>
          <p:spPr>
            <a:xfrm>
              <a:off x="2704172" y="4071788"/>
              <a:ext cx="432474" cy="32363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998171">
            <a:off x="6502729" y="1657379"/>
            <a:ext cx="947193" cy="947193"/>
            <a:chOff x="6641445" y="1871296"/>
            <a:chExt cx="947193" cy="947193"/>
          </a:xfrm>
        </p:grpSpPr>
        <p:grpSp>
          <p:nvGrpSpPr>
            <p:cNvPr id="5" name="组合 4"/>
            <p:cNvGrpSpPr/>
            <p:nvPr/>
          </p:nvGrpSpPr>
          <p:grpSpPr>
            <a:xfrm>
              <a:off x="6641445" y="1871296"/>
              <a:ext cx="947193" cy="947193"/>
              <a:chOff x="6892456" y="2260666"/>
              <a:chExt cx="1224628" cy="1224628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892456" y="2260666"/>
                <a:ext cx="1224628" cy="1224628"/>
              </a:xfrm>
              <a:prstGeom prst="ellipse">
                <a:avLst/>
              </a:pr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968291" y="2336501"/>
                <a:ext cx="1072959" cy="1072959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6818560" y="2052505"/>
              <a:ext cx="5929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高清</a:t>
              </a:r>
              <a:endParaRPr lang="en-US" altLang="zh-CN" sz="16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大图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1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72122" y="1260497"/>
            <a:ext cx="419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给坚持听到最后同学的福利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21681" y="1883397"/>
            <a:ext cx="4700639" cy="3008380"/>
            <a:chOff x="2221680" y="1921497"/>
            <a:chExt cx="4700639" cy="3008380"/>
          </a:xfrm>
        </p:grpSpPr>
        <p:sp>
          <p:nvSpPr>
            <p:cNvPr id="32" name="矩形 31"/>
            <p:cNvSpPr/>
            <p:nvPr/>
          </p:nvSpPr>
          <p:spPr>
            <a:xfrm>
              <a:off x="2221680" y="1921497"/>
              <a:ext cx="4700639" cy="3008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244655" y="2602047"/>
              <a:ext cx="320309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品质</a:t>
              </a:r>
              <a:r>
                <a:rPr lang="zh-CN" altLang="en-US" sz="1050" dirty="0" smtClean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好，有</a:t>
              </a:r>
              <a:r>
                <a:rPr lang="zh-CN" altLang="en-US" sz="1050" dirty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各种主题推荐和职场教程。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244655" y="3080931"/>
              <a:ext cx="3203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http://www.ypppt.com/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44655" y="3908620"/>
              <a:ext cx="3403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www.51pptmoban.com/ppt/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244655" y="2253322"/>
              <a:ext cx="3203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http://www.officeplus.cn/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3244654" y="3440644"/>
              <a:ext cx="314230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50" dirty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网页简洁</a:t>
              </a:r>
              <a:r>
                <a:rPr lang="zh-CN" altLang="en-US" sz="1050" dirty="0" smtClean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，提供</a:t>
              </a:r>
              <a:r>
                <a:rPr lang="zh-CN" altLang="en-US" sz="1050" dirty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字体下载。提供</a:t>
              </a:r>
              <a:r>
                <a:rPr lang="en-US" altLang="zh-CN" sz="1050" dirty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素材和教程。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248040" y="4258421"/>
              <a:ext cx="3090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提供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图片、图表素材和</a:t>
              </a:r>
              <a:r>
                <a:rPr lang="en-US" altLang="zh-CN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免费教程</a:t>
              </a:r>
              <a:r>
                <a:rPr lang="zh-CN" altLang="en-US" sz="9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9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9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按风格</a:t>
              </a:r>
              <a:r>
                <a:rPr lang="zh-CN" altLang="en-US" sz="9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、颜色</a:t>
              </a:r>
              <a:r>
                <a:rPr lang="zh-CN" altLang="en-US" sz="9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分类查找。</a:t>
              </a: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4071" y="2868690"/>
              <a:ext cx="298415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3334071" y="3700450"/>
              <a:ext cx="298415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354121" y="4626167"/>
              <a:ext cx="2984157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KSO_Shape"/>
            <p:cNvSpPr/>
            <p:nvPr/>
          </p:nvSpPr>
          <p:spPr>
            <a:xfrm>
              <a:off x="2704172" y="2409852"/>
              <a:ext cx="432474" cy="32363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KSO_Shape"/>
            <p:cNvSpPr/>
            <p:nvPr/>
          </p:nvSpPr>
          <p:spPr>
            <a:xfrm>
              <a:off x="2704172" y="3240820"/>
              <a:ext cx="432474" cy="32363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KSO_Shape"/>
            <p:cNvSpPr/>
            <p:nvPr/>
          </p:nvSpPr>
          <p:spPr>
            <a:xfrm>
              <a:off x="2704172" y="4071788"/>
              <a:ext cx="432474" cy="32363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998171">
            <a:off x="6502729" y="1657379"/>
            <a:ext cx="947193" cy="947193"/>
            <a:chOff x="6641445" y="1871296"/>
            <a:chExt cx="947193" cy="947193"/>
          </a:xfrm>
        </p:grpSpPr>
        <p:grpSp>
          <p:nvGrpSpPr>
            <p:cNvPr id="5" name="组合 4"/>
            <p:cNvGrpSpPr/>
            <p:nvPr/>
          </p:nvGrpSpPr>
          <p:grpSpPr>
            <a:xfrm>
              <a:off x="6641445" y="1871296"/>
              <a:ext cx="947193" cy="947193"/>
              <a:chOff x="6892456" y="2260666"/>
              <a:chExt cx="1224628" cy="1224628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892456" y="2260666"/>
                <a:ext cx="1224628" cy="1224628"/>
              </a:xfrm>
              <a:prstGeom prst="ellipse">
                <a:avLst/>
              </a:pr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968291" y="2336501"/>
                <a:ext cx="1072959" cy="1072959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6818560" y="2052505"/>
              <a:ext cx="5929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免费模板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4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/>
        </p:nvSpPr>
        <p:spPr>
          <a:xfrm rot="900000">
            <a:off x="1356941" y="-1297815"/>
            <a:ext cx="6896764" cy="5945486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方正兰亭细黑_GBK" panose="02000000000000000000" pitchFamily="2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rot="18900000">
            <a:off x="476376" y="-1297815"/>
            <a:ext cx="6896764" cy="5945486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方正兰亭细黑_GBK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83976" y="2745616"/>
            <a:ext cx="2828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演示完毕，谢谢观看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7" y="3407690"/>
            <a:ext cx="441256" cy="63346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038019" y="3386609"/>
            <a:ext cx="2498241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厦门大学德旺图书馆      向琳艳</a:t>
            </a:r>
            <a:r>
              <a: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788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09987" y="1350570"/>
            <a:ext cx="3094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2018</a:t>
            </a:r>
            <a:endParaRPr lang="zh-CN" altLang="en-US" sz="880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38019" y="3654032"/>
            <a:ext cx="1515373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788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34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build="p"/>
      <p:bldP spid="12" grpId="0" build="p"/>
      <p:bldP spid="14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1606" y="210359"/>
            <a:ext cx="3854640" cy="994172"/>
          </a:xfrm>
        </p:spPr>
        <p:txBody>
          <a:bodyPr>
            <a:normAutofit/>
          </a:bodyPr>
          <a:lstStyle/>
          <a:p>
            <a:r>
              <a:rPr lang="zh-CN" altLang="en-US" sz="2100" dirty="0"/>
              <a:t>我国经济增长方式</a:t>
            </a:r>
            <a:r>
              <a:rPr lang="zh-CN" altLang="en-US" sz="2100" dirty="0" smtClean="0"/>
              <a:t>的</a:t>
            </a:r>
            <a:r>
              <a:rPr lang="en-US" altLang="zh-CN" sz="2100" dirty="0" smtClean="0"/>
              <a:t>6</a:t>
            </a:r>
            <a:r>
              <a:rPr lang="zh-CN" altLang="en-US" sz="2100" dirty="0" smtClean="0"/>
              <a:t>个问题</a:t>
            </a:r>
            <a:endParaRPr lang="oc-FR" altLang="en-US" sz="21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5131" y="1255345"/>
            <a:ext cx="5829300" cy="3008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 smtClean="0"/>
              <a:t>一是过度依赖投资推动经济增长；</a:t>
            </a:r>
          </a:p>
          <a:p>
            <a:pPr marL="0" indent="0">
              <a:buNone/>
            </a:pPr>
            <a:r>
              <a:rPr lang="zh-CN" altLang="en-US" dirty="0" smtClean="0"/>
              <a:t>二是过度依赖</a:t>
            </a:r>
            <a:r>
              <a:rPr lang="zh-CN" altLang="en-US" dirty="0" smtClean="0">
                <a:latin typeface="Tahoma"/>
              </a:rPr>
              <a:t>“</a:t>
            </a:r>
            <a:r>
              <a:rPr lang="zh-CN" altLang="en-US" dirty="0" smtClean="0"/>
              <a:t>两头在外</a:t>
            </a:r>
            <a:r>
              <a:rPr lang="zh-CN" altLang="en-US" dirty="0" smtClean="0">
                <a:latin typeface="Tahoma"/>
              </a:rPr>
              <a:t>”</a:t>
            </a:r>
            <a:r>
              <a:rPr lang="zh-CN" altLang="en-US" dirty="0" smtClean="0"/>
              <a:t>的外需拉动；</a:t>
            </a:r>
          </a:p>
          <a:p>
            <a:pPr marL="0" indent="0">
              <a:buNone/>
            </a:pPr>
            <a:r>
              <a:rPr lang="zh-CN" altLang="en-US" dirty="0" smtClean="0"/>
              <a:t>三是过度依赖廉价劳动力和人口红利所形成的市场比较优势；</a:t>
            </a:r>
          </a:p>
          <a:p>
            <a:pPr marL="0" indent="0">
              <a:buNone/>
            </a:pPr>
            <a:r>
              <a:rPr lang="zh-CN" altLang="en-US" dirty="0" smtClean="0"/>
              <a:t>四是经济增长过度依赖房地产的强力支撑；</a:t>
            </a:r>
          </a:p>
          <a:p>
            <a:pPr marL="0" indent="0">
              <a:buNone/>
            </a:pPr>
            <a:r>
              <a:rPr lang="zh-CN" altLang="en-US" dirty="0" smtClean="0"/>
              <a:t>五是过度依赖资源消耗和环境的牺牲；</a:t>
            </a:r>
          </a:p>
          <a:p>
            <a:pPr marL="0" indent="0">
              <a:buNone/>
            </a:pPr>
            <a:r>
              <a:rPr lang="zh-CN" altLang="en-US" dirty="0" smtClean="0"/>
              <a:t>六是过度依赖</a:t>
            </a:r>
            <a:r>
              <a:rPr lang="zh-CN" altLang="en-US" dirty="0" smtClean="0">
                <a:latin typeface="Tahoma"/>
              </a:rPr>
              <a:t>“</a:t>
            </a:r>
            <a:r>
              <a:rPr lang="zh-CN" altLang="en-US" dirty="0" smtClean="0"/>
              <a:t>让一部分人先富起来</a:t>
            </a:r>
            <a:r>
              <a:rPr lang="zh-CN" altLang="en-US" dirty="0" smtClean="0">
                <a:latin typeface="Tahoma"/>
              </a:rPr>
              <a:t>”</a:t>
            </a:r>
            <a:r>
              <a:rPr lang="zh-CN" altLang="en-US" dirty="0" smtClean="0"/>
              <a:t>的非均衡共享的发展模式。</a:t>
            </a:r>
          </a:p>
          <a:p>
            <a:endParaRPr lang="oc-FR" altLang="en-US" dirty="0"/>
          </a:p>
        </p:txBody>
      </p:sp>
    </p:spTree>
    <p:extLst>
      <p:ext uri="{BB962C8B-B14F-4D97-AF65-F5344CB8AC3E}">
        <p14:creationId xmlns:p14="http://schemas.microsoft.com/office/powerpoint/2010/main" val="36806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65111" y="2079455"/>
            <a:ext cx="5829300" cy="2054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 smtClean="0"/>
              <a:t>过度依赖投资推动经济增长；</a:t>
            </a:r>
          </a:p>
          <a:p>
            <a:r>
              <a:rPr lang="zh-CN" altLang="en-US" sz="1600" dirty="0" smtClean="0"/>
              <a:t>过度依赖</a:t>
            </a:r>
            <a:r>
              <a:rPr lang="zh-CN" altLang="en-US" sz="1600" dirty="0" smtClean="0">
                <a:latin typeface="Tahoma"/>
              </a:rPr>
              <a:t>“</a:t>
            </a:r>
            <a:r>
              <a:rPr lang="zh-CN" altLang="en-US" sz="1600" dirty="0" smtClean="0"/>
              <a:t>两头在外</a:t>
            </a:r>
            <a:r>
              <a:rPr lang="zh-CN" altLang="en-US" sz="1600" dirty="0" smtClean="0">
                <a:latin typeface="Tahoma"/>
              </a:rPr>
              <a:t>”</a:t>
            </a:r>
            <a:r>
              <a:rPr lang="zh-CN" altLang="en-US" sz="1600" dirty="0" smtClean="0"/>
              <a:t>的外需拉动；</a:t>
            </a:r>
          </a:p>
          <a:p>
            <a:r>
              <a:rPr lang="zh-CN" altLang="en-US" sz="1600" dirty="0" smtClean="0"/>
              <a:t>过度依赖廉价劳动力和人口红利所形成的市场比较优势；</a:t>
            </a:r>
          </a:p>
          <a:p>
            <a:r>
              <a:rPr lang="zh-CN" altLang="en-US" sz="1600" dirty="0"/>
              <a:t>过度</a:t>
            </a:r>
            <a:r>
              <a:rPr lang="zh-CN" altLang="en-US" sz="1600" dirty="0" smtClean="0"/>
              <a:t>依赖房地产的强力支撑；</a:t>
            </a:r>
          </a:p>
          <a:p>
            <a:r>
              <a:rPr lang="zh-CN" altLang="en-US" sz="1600" dirty="0" smtClean="0"/>
              <a:t>过度依赖资源消耗和环境的牺牲；</a:t>
            </a:r>
          </a:p>
          <a:p>
            <a:r>
              <a:rPr lang="zh-CN" altLang="en-US" sz="1600" dirty="0" smtClean="0"/>
              <a:t>过度依赖</a:t>
            </a:r>
            <a:r>
              <a:rPr lang="zh-CN" altLang="en-US" sz="1600" dirty="0" smtClean="0">
                <a:latin typeface="Tahoma"/>
              </a:rPr>
              <a:t>“</a:t>
            </a:r>
            <a:r>
              <a:rPr lang="zh-CN" altLang="en-US" sz="1600" dirty="0" smtClean="0"/>
              <a:t>让一部分人先富起来</a:t>
            </a:r>
            <a:r>
              <a:rPr lang="zh-CN" altLang="en-US" sz="1600" dirty="0" smtClean="0">
                <a:latin typeface="Tahoma"/>
              </a:rPr>
              <a:t>”</a:t>
            </a:r>
            <a:r>
              <a:rPr lang="zh-CN" altLang="en-US" sz="1600" dirty="0" smtClean="0"/>
              <a:t>的非均衡共享的发展模式。</a:t>
            </a:r>
          </a:p>
        </p:txBody>
      </p:sp>
      <p:sp>
        <p:nvSpPr>
          <p:cNvPr id="8" name="矩形 7"/>
          <p:cNvSpPr/>
          <p:nvPr/>
        </p:nvSpPr>
        <p:spPr>
          <a:xfrm>
            <a:off x="1265111" y="844472"/>
            <a:ext cx="4507708" cy="4938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43050" y="876623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我国经济增长方式的问题</a:t>
            </a:r>
            <a:endParaRPr lang="zh-CN" altLang="en-US" sz="2400" dirty="0">
              <a:solidFill>
                <a:srgbClr val="CC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11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65111" y="1972299"/>
            <a:ext cx="5829300" cy="2054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 smtClean="0">
                <a:solidFill>
                  <a:schemeClr val="bg1"/>
                </a:solidFill>
              </a:rPr>
              <a:t>过度依赖投资推动经济增长；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</a:rPr>
              <a:t>过度依赖</a:t>
            </a:r>
            <a:r>
              <a:rPr lang="zh-CN" altLang="en-US" sz="1600" dirty="0" smtClean="0">
                <a:solidFill>
                  <a:schemeClr val="bg1"/>
                </a:solidFill>
                <a:latin typeface="Tahoma"/>
              </a:rPr>
              <a:t>“</a:t>
            </a:r>
            <a:r>
              <a:rPr lang="zh-CN" altLang="en-US" sz="1600" dirty="0" smtClean="0">
                <a:solidFill>
                  <a:schemeClr val="bg1"/>
                </a:solidFill>
              </a:rPr>
              <a:t>两头在外</a:t>
            </a:r>
            <a:r>
              <a:rPr lang="zh-CN" altLang="en-US" sz="1600" dirty="0" smtClean="0">
                <a:solidFill>
                  <a:schemeClr val="bg1"/>
                </a:solidFill>
                <a:latin typeface="Tahoma"/>
              </a:rPr>
              <a:t>”</a:t>
            </a:r>
            <a:r>
              <a:rPr lang="zh-CN" altLang="en-US" sz="1600" dirty="0" smtClean="0">
                <a:solidFill>
                  <a:schemeClr val="bg1"/>
                </a:solidFill>
              </a:rPr>
              <a:t>的外需拉动；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</a:rPr>
              <a:t>过度依赖廉价劳动力和人口红利所形成的市场比较优势；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</a:rPr>
              <a:t>过度依赖房地产的强力支撑；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</a:rPr>
              <a:t>过度依赖资源消耗和环境的牺牲；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</a:rPr>
              <a:t>过度依赖</a:t>
            </a:r>
            <a:r>
              <a:rPr lang="zh-CN" altLang="en-US" sz="1600" dirty="0" smtClean="0">
                <a:solidFill>
                  <a:schemeClr val="bg1"/>
                </a:solidFill>
                <a:latin typeface="Tahoma"/>
              </a:rPr>
              <a:t>“</a:t>
            </a:r>
            <a:r>
              <a:rPr lang="zh-CN" altLang="en-US" sz="1600" dirty="0" smtClean="0">
                <a:solidFill>
                  <a:schemeClr val="bg1"/>
                </a:solidFill>
              </a:rPr>
              <a:t>让一部分人先富起来</a:t>
            </a:r>
            <a:r>
              <a:rPr lang="zh-CN" altLang="en-US" sz="1600" dirty="0" smtClean="0">
                <a:solidFill>
                  <a:schemeClr val="bg1"/>
                </a:solidFill>
                <a:latin typeface="Tahoma"/>
              </a:rPr>
              <a:t>”</a:t>
            </a:r>
            <a:r>
              <a:rPr lang="zh-CN" altLang="en-US" sz="1600" dirty="0" smtClean="0">
                <a:solidFill>
                  <a:schemeClr val="bg1"/>
                </a:solidFill>
              </a:rPr>
              <a:t>的非均衡共享的发展模式。</a:t>
            </a:r>
          </a:p>
        </p:txBody>
      </p:sp>
      <p:sp>
        <p:nvSpPr>
          <p:cNvPr id="8" name="平行四边形 7"/>
          <p:cNvSpPr/>
          <p:nvPr/>
        </p:nvSpPr>
        <p:spPr>
          <a:xfrm>
            <a:off x="1265111" y="794464"/>
            <a:ext cx="4592764" cy="493816"/>
          </a:xfrm>
          <a:prstGeom prst="parallelogram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43050" y="826615"/>
            <a:ext cx="407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我国经济增长方式的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个问题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303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lone, buildings, ci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23009" r="6428" b="286"/>
          <a:stretch/>
        </p:blipFill>
        <p:spPr bwMode="auto">
          <a:xfrm>
            <a:off x="-6549" y="0"/>
            <a:ext cx="9150549" cy="51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776224" y="1399297"/>
            <a:ext cx="5829300" cy="2997207"/>
            <a:chOff x="776224" y="1399297"/>
            <a:chExt cx="5829300" cy="2997207"/>
          </a:xfrm>
        </p:grpSpPr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776224" y="2342438"/>
              <a:ext cx="5829300" cy="20540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 smtClean="0">
                  <a:solidFill>
                    <a:schemeClr val="bg1"/>
                  </a:solidFill>
                </a:rPr>
                <a:t>过度依赖投资推动经济增长；</a:t>
              </a:r>
            </a:p>
            <a:p>
              <a:r>
                <a:rPr lang="zh-CN" altLang="en-US" sz="1600" dirty="0" smtClean="0">
                  <a:solidFill>
                    <a:schemeClr val="bg1"/>
                  </a:solidFill>
                </a:rPr>
                <a:t>过度依赖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Tahoma"/>
                </a:rPr>
                <a:t>“</a:t>
              </a:r>
              <a:r>
                <a:rPr lang="zh-CN" altLang="en-US" sz="1600" dirty="0" smtClean="0">
                  <a:solidFill>
                    <a:schemeClr val="bg1"/>
                  </a:solidFill>
                </a:rPr>
                <a:t>两头在外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Tahoma"/>
                </a:rPr>
                <a:t>”</a:t>
              </a:r>
              <a:r>
                <a:rPr lang="zh-CN" altLang="en-US" sz="1600" dirty="0" smtClean="0">
                  <a:solidFill>
                    <a:schemeClr val="bg1"/>
                  </a:solidFill>
                </a:rPr>
                <a:t>的外需拉动；</a:t>
              </a:r>
            </a:p>
            <a:p>
              <a:r>
                <a:rPr lang="zh-CN" altLang="en-US" sz="1600" dirty="0" smtClean="0">
                  <a:solidFill>
                    <a:schemeClr val="bg1"/>
                  </a:solidFill>
                </a:rPr>
                <a:t>过度依赖廉价劳动力和人口红利所形成的市场比较优势；</a:t>
              </a:r>
            </a:p>
            <a:p>
              <a:r>
                <a:rPr lang="zh-CN" altLang="en-US" sz="1600" dirty="0" smtClean="0">
                  <a:solidFill>
                    <a:schemeClr val="bg1"/>
                  </a:solidFill>
                </a:rPr>
                <a:t>经济增长过度依赖房地产的强力支撑；</a:t>
              </a:r>
            </a:p>
            <a:p>
              <a:r>
                <a:rPr lang="zh-CN" altLang="en-US" sz="1600" dirty="0" smtClean="0">
                  <a:solidFill>
                    <a:schemeClr val="bg1"/>
                  </a:solidFill>
                </a:rPr>
                <a:t>过度依赖资源消耗和环境的牺牲；</a:t>
              </a:r>
            </a:p>
            <a:p>
              <a:r>
                <a:rPr lang="zh-CN" altLang="en-US" sz="1600" dirty="0" smtClean="0">
                  <a:solidFill>
                    <a:schemeClr val="bg1"/>
                  </a:solidFill>
                </a:rPr>
                <a:t>过度依赖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Tahoma"/>
                </a:rPr>
                <a:t>“</a:t>
              </a:r>
              <a:r>
                <a:rPr lang="zh-CN" altLang="en-US" sz="1600" dirty="0" smtClean="0">
                  <a:solidFill>
                    <a:schemeClr val="bg1"/>
                  </a:solidFill>
                </a:rPr>
                <a:t>让一部分人先富起来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Tahoma"/>
                </a:rPr>
                <a:t>”</a:t>
              </a:r>
              <a:r>
                <a:rPr lang="zh-CN" altLang="en-US" sz="1600" dirty="0" smtClean="0">
                  <a:solidFill>
                    <a:schemeClr val="bg1"/>
                  </a:solidFill>
                </a:rPr>
                <a:t>的非均衡共享的发展模式。</a:t>
              </a:r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836894" y="1399297"/>
              <a:ext cx="3868204" cy="461665"/>
            </a:xfrm>
            <a:prstGeom prst="parallelogram">
              <a:avLst>
                <a:gd name="adj" fmla="val 348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63628" y="1399297"/>
              <a:ext cx="36147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我国经济增长方式的问题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4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/>
          <a:srcRect l="20186" t="37508" r="52221" b="25290"/>
          <a:stretch/>
        </p:blipFill>
        <p:spPr>
          <a:xfrm>
            <a:off x="757770" y="1593564"/>
            <a:ext cx="3704502" cy="28094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l="51900" t="23756" r="7900" b="22556"/>
          <a:stretch/>
        </p:blipFill>
        <p:spPr>
          <a:xfrm>
            <a:off x="4681727" y="1593564"/>
            <a:ext cx="3739739" cy="28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18424" y="1681948"/>
            <a:ext cx="3259042" cy="2328444"/>
            <a:chOff x="5318424" y="1681948"/>
            <a:chExt cx="3259042" cy="2328444"/>
          </a:xfrm>
        </p:grpSpPr>
        <p:sp>
          <p:nvSpPr>
            <p:cNvPr id="52" name="矩形 55"/>
            <p:cNvSpPr/>
            <p:nvPr/>
          </p:nvSpPr>
          <p:spPr>
            <a:xfrm>
              <a:off x="5318424" y="3179395"/>
              <a:ext cx="32590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zh-CN" sz="800" dirty="0">
                  <a:solidFill>
                    <a:schemeClr val="bg1"/>
                  </a:solidFill>
                  <a:latin typeface="Franklin Gothic Medium Cond" panose="020B0606030402020204" pitchFamily="34" charset="0"/>
                  <a:ea typeface="Hiragino Sans GB W3" panose="020B0300000000000000" pitchFamily="34" charset="-122"/>
                  <a:cs typeface="Open Sans" panose="020B0606030504020204" pitchFamily="34" charset="0"/>
                  <a:sym typeface="News Gothic MT" charset="0"/>
                </a:rPr>
                <a:t>Lorem ipsum dolor sit amet, consectetur adipisicing elit, sed do eiusmod tempor incididunt ut labore et dolore </a:t>
              </a:r>
              <a:r>
                <a:rPr lang="zh-CN" altLang="zh-CN" sz="8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Hiragino Sans GB W3" panose="020B0300000000000000" pitchFamily="34" charset="-122"/>
                  <a:cs typeface="Open Sans" panose="020B0606030504020204" pitchFamily="34" charset="0"/>
                  <a:sym typeface="News Gothic MT" charset="0"/>
                </a:rPr>
                <a:t>magnaLorem amet, consectetur adipisicing elit, sed do eiusmod tempor incididunt ut labore et dolore magna consectetur adipisicing elit, sed do eiusmod tempor incididunt 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Hiragino Sans GB W3" panose="020B0300000000000000" pitchFamily="34" charset="-122"/>
                  <a:cs typeface="Open Sans" panose="020B0606030504020204" pitchFamily="34" charset="0"/>
                  <a:sym typeface="News Gothic MT" charset="0"/>
                </a:rPr>
                <a:t>.</a:t>
              </a:r>
              <a:endParaRPr lang="zh-CN" altLang="en-US" sz="8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800" dirty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53" name="矩形 39"/>
            <p:cNvSpPr/>
            <p:nvPr/>
          </p:nvSpPr>
          <p:spPr>
            <a:xfrm>
              <a:off x="5392457" y="2328028"/>
              <a:ext cx="2265492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zh-CN" altLang="zh-CN" sz="2000" dirty="0" smtClean="0">
                  <a:solidFill>
                    <a:schemeClr val="bg1"/>
                  </a:solidFill>
                  <a:latin typeface="HelveticaNeueLT Pro 67 MdCn" panose="020B0606030502030204" pitchFamily="34" charset="0"/>
                  <a:ea typeface="Hiragino Sans GB W3" panose="020B0300000000000000" pitchFamily="34" charset="-122"/>
                  <a:sym typeface="News Gothic MT" charset="0"/>
                </a:rPr>
                <a:t>LOREM IPSUM AMET </a:t>
              </a:r>
              <a:endParaRPr lang="zh-CN" altLang="zh-CN" sz="2000" dirty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392457" y="2775659"/>
              <a:ext cx="2108269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zh-CN" altLang="zh-CN" sz="2000" dirty="0" smtClean="0">
                  <a:solidFill>
                    <a:schemeClr val="bg1"/>
                  </a:solidFill>
                  <a:latin typeface="HelveticaNeueLT Pro 67 MdCn" panose="020B0606030502030204" pitchFamily="34" charset="0"/>
                  <a:ea typeface="Hiragino Sans GB W3" panose="020B0300000000000000" pitchFamily="34" charset="-122"/>
                  <a:sym typeface="News Gothic MT" charset="0"/>
                </a:rPr>
                <a:t>CONSECTETUR ELIT</a:t>
              </a:r>
              <a:endParaRPr lang="zh-CN" altLang="zh-CN" sz="2000" dirty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326126" y="1681948"/>
              <a:ext cx="1282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1"/>
                  </a:solidFill>
                  <a:latin typeface="HelveticaNeueLT Pro 67 MdCn" panose="020B0606030502030204" pitchFamily="34" charset="0"/>
                </a:rPr>
                <a:t>9,300</a:t>
              </a:r>
              <a:endParaRPr lang="zh-CN" altLang="en-US" sz="3600" dirty="0">
                <a:solidFill>
                  <a:schemeClr val="bg1"/>
                </a:solidFill>
                <a:latin typeface="HelveticaNeueLT Pro 67 MdCn" panose="020B0606030502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6344798" y="1939694"/>
              <a:ext cx="7449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HelveticaNeueLT Pro 67 MdCn" panose="020B0606030502030204" pitchFamily="34" charset="0"/>
                </a:rPr>
                <a:t>Million</a:t>
              </a:r>
              <a:endParaRPr lang="zh-CN" altLang="en-US" sz="1600" dirty="0">
                <a:solidFill>
                  <a:schemeClr val="bg1"/>
                </a:solidFill>
                <a:latin typeface="HelveticaNeueLT Pro 67 MdCn" panose="020B0606030502030204" pitchFamily="34" charset="0"/>
              </a:endParaRPr>
            </a:p>
          </p:txBody>
        </p:sp>
      </p:grpSp>
      <p:graphicFrame>
        <p:nvGraphicFramePr>
          <p:cNvPr id="10" name="图表 1"/>
          <p:cNvGraphicFramePr/>
          <p:nvPr>
            <p:extLst>
              <p:ext uri="{D42A27DB-BD31-4B8C-83A1-F6EECF244321}">
                <p14:modId xmlns:p14="http://schemas.microsoft.com/office/powerpoint/2010/main" val="3319868416"/>
              </p:ext>
            </p:extLst>
          </p:nvPr>
        </p:nvGraphicFramePr>
        <p:xfrm>
          <a:off x="-105857" y="1131494"/>
          <a:ext cx="5969064" cy="374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5" name="组合 64"/>
          <p:cNvGrpSpPr/>
          <p:nvPr/>
        </p:nvGrpSpPr>
        <p:grpSpPr>
          <a:xfrm>
            <a:off x="2335868" y="2525797"/>
            <a:ext cx="907941" cy="1025003"/>
            <a:chOff x="2985408" y="340043"/>
            <a:chExt cx="1009650" cy="1139826"/>
          </a:xfrm>
          <a:solidFill>
            <a:schemeClr val="bg1"/>
          </a:solidFill>
        </p:grpSpPr>
        <p:sp>
          <p:nvSpPr>
            <p:cNvPr id="66" name="Freeform 6"/>
            <p:cNvSpPr>
              <a:spLocks noEditPoints="1"/>
            </p:cNvSpPr>
            <p:nvPr/>
          </p:nvSpPr>
          <p:spPr bwMode="auto">
            <a:xfrm>
              <a:off x="3260045" y="340043"/>
              <a:ext cx="460375" cy="598488"/>
            </a:xfrm>
            <a:custGeom>
              <a:avLst/>
              <a:gdLst>
                <a:gd name="T0" fmla="*/ 41 w 122"/>
                <a:gd name="T1" fmla="*/ 4 h 159"/>
                <a:gd name="T2" fmla="*/ 97 w 122"/>
                <a:gd name="T3" fmla="*/ 12 h 159"/>
                <a:gd name="T4" fmla="*/ 120 w 122"/>
                <a:gd name="T5" fmla="*/ 58 h 159"/>
                <a:gd name="T6" fmla="*/ 121 w 122"/>
                <a:gd name="T7" fmla="*/ 94 h 159"/>
                <a:gd name="T8" fmla="*/ 103 w 122"/>
                <a:gd name="T9" fmla="*/ 126 h 159"/>
                <a:gd name="T10" fmla="*/ 63 w 122"/>
                <a:gd name="T11" fmla="*/ 157 h 159"/>
                <a:gd name="T12" fmla="*/ 19 w 122"/>
                <a:gd name="T13" fmla="*/ 126 h 159"/>
                <a:gd name="T14" fmla="*/ 1 w 122"/>
                <a:gd name="T15" fmla="*/ 94 h 159"/>
                <a:gd name="T16" fmla="*/ 3 w 122"/>
                <a:gd name="T17" fmla="*/ 46 h 159"/>
                <a:gd name="T18" fmla="*/ 41 w 122"/>
                <a:gd name="T19" fmla="*/ 4 h 159"/>
                <a:gd name="T20" fmla="*/ 19 w 122"/>
                <a:gd name="T21" fmla="*/ 80 h 159"/>
                <a:gd name="T22" fmla="*/ 41 w 122"/>
                <a:gd name="T23" fmla="*/ 136 h 159"/>
                <a:gd name="T24" fmla="*/ 77 w 122"/>
                <a:gd name="T25" fmla="*/ 140 h 159"/>
                <a:gd name="T26" fmla="*/ 104 w 122"/>
                <a:gd name="T27" fmla="*/ 73 h 159"/>
                <a:gd name="T28" fmla="*/ 79 w 122"/>
                <a:gd name="T29" fmla="*/ 54 h 159"/>
                <a:gd name="T30" fmla="*/ 19 w 122"/>
                <a:gd name="T31" fmla="*/ 8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" h="159">
                  <a:moveTo>
                    <a:pt x="41" y="4"/>
                  </a:moveTo>
                  <a:cubicBezTo>
                    <a:pt x="59" y="0"/>
                    <a:pt x="80" y="2"/>
                    <a:pt x="97" y="12"/>
                  </a:cubicBezTo>
                  <a:cubicBezTo>
                    <a:pt x="112" y="22"/>
                    <a:pt x="121" y="40"/>
                    <a:pt x="120" y="58"/>
                  </a:cubicBezTo>
                  <a:cubicBezTo>
                    <a:pt x="119" y="70"/>
                    <a:pt x="122" y="82"/>
                    <a:pt x="121" y="94"/>
                  </a:cubicBezTo>
                  <a:cubicBezTo>
                    <a:pt x="117" y="106"/>
                    <a:pt x="108" y="115"/>
                    <a:pt x="103" y="126"/>
                  </a:cubicBezTo>
                  <a:cubicBezTo>
                    <a:pt x="96" y="142"/>
                    <a:pt x="82" y="157"/>
                    <a:pt x="63" y="157"/>
                  </a:cubicBezTo>
                  <a:cubicBezTo>
                    <a:pt x="43" y="159"/>
                    <a:pt x="27" y="143"/>
                    <a:pt x="19" y="126"/>
                  </a:cubicBezTo>
                  <a:cubicBezTo>
                    <a:pt x="14" y="115"/>
                    <a:pt x="5" y="105"/>
                    <a:pt x="1" y="94"/>
                  </a:cubicBezTo>
                  <a:cubicBezTo>
                    <a:pt x="1" y="78"/>
                    <a:pt x="0" y="62"/>
                    <a:pt x="3" y="46"/>
                  </a:cubicBezTo>
                  <a:cubicBezTo>
                    <a:pt x="7" y="27"/>
                    <a:pt x="21" y="9"/>
                    <a:pt x="41" y="4"/>
                  </a:cubicBezTo>
                  <a:close/>
                  <a:moveTo>
                    <a:pt x="19" y="80"/>
                  </a:moveTo>
                  <a:cubicBezTo>
                    <a:pt x="22" y="100"/>
                    <a:pt x="27" y="121"/>
                    <a:pt x="41" y="136"/>
                  </a:cubicBezTo>
                  <a:cubicBezTo>
                    <a:pt x="50" y="145"/>
                    <a:pt x="66" y="148"/>
                    <a:pt x="77" y="140"/>
                  </a:cubicBezTo>
                  <a:cubicBezTo>
                    <a:pt x="97" y="124"/>
                    <a:pt x="101" y="97"/>
                    <a:pt x="104" y="73"/>
                  </a:cubicBezTo>
                  <a:cubicBezTo>
                    <a:pt x="95" y="68"/>
                    <a:pt x="86" y="62"/>
                    <a:pt x="79" y="54"/>
                  </a:cubicBezTo>
                  <a:cubicBezTo>
                    <a:pt x="62" y="69"/>
                    <a:pt x="41" y="78"/>
                    <a:pt x="19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7" name="Freeform 8"/>
            <p:cNvSpPr>
              <a:spLocks noEditPoints="1"/>
            </p:cNvSpPr>
            <p:nvPr/>
          </p:nvSpPr>
          <p:spPr bwMode="auto">
            <a:xfrm>
              <a:off x="2985408" y="897256"/>
              <a:ext cx="1009650" cy="582613"/>
            </a:xfrm>
            <a:custGeom>
              <a:avLst/>
              <a:gdLst>
                <a:gd name="T0" fmla="*/ 51 w 268"/>
                <a:gd name="T1" fmla="*/ 17 h 155"/>
                <a:gd name="T2" fmla="*/ 92 w 268"/>
                <a:gd name="T3" fmla="*/ 0 h 155"/>
                <a:gd name="T4" fmla="*/ 98 w 268"/>
                <a:gd name="T5" fmla="*/ 10 h 155"/>
                <a:gd name="T6" fmla="*/ 89 w 268"/>
                <a:gd name="T7" fmla="*/ 16 h 155"/>
                <a:gd name="T8" fmla="*/ 122 w 268"/>
                <a:gd name="T9" fmla="*/ 130 h 155"/>
                <a:gd name="T10" fmla="*/ 127 w 268"/>
                <a:gd name="T11" fmla="*/ 55 h 155"/>
                <a:gd name="T12" fmla="*/ 142 w 268"/>
                <a:gd name="T13" fmla="*/ 54 h 155"/>
                <a:gd name="T14" fmla="*/ 146 w 268"/>
                <a:gd name="T15" fmla="*/ 130 h 155"/>
                <a:gd name="T16" fmla="*/ 180 w 268"/>
                <a:gd name="T17" fmla="*/ 16 h 155"/>
                <a:gd name="T18" fmla="*/ 175 w 268"/>
                <a:gd name="T19" fmla="*/ 1 h 155"/>
                <a:gd name="T20" fmla="*/ 239 w 268"/>
                <a:gd name="T21" fmla="*/ 35 h 155"/>
                <a:gd name="T22" fmla="*/ 265 w 268"/>
                <a:gd name="T23" fmla="*/ 114 h 155"/>
                <a:gd name="T24" fmla="*/ 220 w 268"/>
                <a:gd name="T25" fmla="*/ 133 h 155"/>
                <a:gd name="T26" fmla="*/ 124 w 268"/>
                <a:gd name="T27" fmla="*/ 154 h 155"/>
                <a:gd name="T28" fmla="*/ 50 w 268"/>
                <a:gd name="T29" fmla="*/ 133 h 155"/>
                <a:gd name="T30" fmla="*/ 3 w 268"/>
                <a:gd name="T31" fmla="*/ 110 h 155"/>
                <a:gd name="T32" fmla="*/ 51 w 268"/>
                <a:gd name="T33" fmla="*/ 17 h 155"/>
                <a:gd name="T34" fmla="*/ 167 w 268"/>
                <a:gd name="T35" fmla="*/ 107 h 155"/>
                <a:gd name="T36" fmla="*/ 170 w 268"/>
                <a:gd name="T37" fmla="*/ 113 h 155"/>
                <a:gd name="T38" fmla="*/ 205 w 268"/>
                <a:gd name="T39" fmla="*/ 109 h 155"/>
                <a:gd name="T40" fmla="*/ 213 w 268"/>
                <a:gd name="T41" fmla="*/ 100 h 155"/>
                <a:gd name="T42" fmla="*/ 167 w 268"/>
                <a:gd name="T43" fmla="*/ 10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8" h="155">
                  <a:moveTo>
                    <a:pt x="51" y="17"/>
                  </a:moveTo>
                  <a:cubicBezTo>
                    <a:pt x="64" y="9"/>
                    <a:pt x="78" y="6"/>
                    <a:pt x="92" y="0"/>
                  </a:cubicBezTo>
                  <a:cubicBezTo>
                    <a:pt x="94" y="3"/>
                    <a:pt x="96" y="8"/>
                    <a:pt x="98" y="10"/>
                  </a:cubicBezTo>
                  <a:cubicBezTo>
                    <a:pt x="95" y="12"/>
                    <a:pt x="91" y="15"/>
                    <a:pt x="89" y="16"/>
                  </a:cubicBezTo>
                  <a:cubicBezTo>
                    <a:pt x="100" y="54"/>
                    <a:pt x="112" y="92"/>
                    <a:pt x="122" y="130"/>
                  </a:cubicBezTo>
                  <a:cubicBezTo>
                    <a:pt x="124" y="105"/>
                    <a:pt x="126" y="80"/>
                    <a:pt x="127" y="55"/>
                  </a:cubicBezTo>
                  <a:cubicBezTo>
                    <a:pt x="132" y="54"/>
                    <a:pt x="137" y="54"/>
                    <a:pt x="142" y="54"/>
                  </a:cubicBezTo>
                  <a:cubicBezTo>
                    <a:pt x="142" y="80"/>
                    <a:pt x="144" y="105"/>
                    <a:pt x="146" y="130"/>
                  </a:cubicBezTo>
                  <a:cubicBezTo>
                    <a:pt x="157" y="92"/>
                    <a:pt x="170" y="54"/>
                    <a:pt x="180" y="16"/>
                  </a:cubicBezTo>
                  <a:cubicBezTo>
                    <a:pt x="170" y="14"/>
                    <a:pt x="172" y="7"/>
                    <a:pt x="175" y="1"/>
                  </a:cubicBezTo>
                  <a:cubicBezTo>
                    <a:pt x="199" y="7"/>
                    <a:pt x="223" y="16"/>
                    <a:pt x="239" y="35"/>
                  </a:cubicBezTo>
                  <a:cubicBezTo>
                    <a:pt x="259" y="56"/>
                    <a:pt x="268" y="86"/>
                    <a:pt x="265" y="114"/>
                  </a:cubicBezTo>
                  <a:cubicBezTo>
                    <a:pt x="256" y="130"/>
                    <a:pt x="236" y="132"/>
                    <a:pt x="220" y="133"/>
                  </a:cubicBezTo>
                  <a:cubicBezTo>
                    <a:pt x="191" y="151"/>
                    <a:pt x="157" y="155"/>
                    <a:pt x="124" y="154"/>
                  </a:cubicBezTo>
                  <a:cubicBezTo>
                    <a:pt x="98" y="153"/>
                    <a:pt x="71" y="149"/>
                    <a:pt x="50" y="133"/>
                  </a:cubicBezTo>
                  <a:cubicBezTo>
                    <a:pt x="32" y="132"/>
                    <a:pt x="9" y="130"/>
                    <a:pt x="3" y="110"/>
                  </a:cubicBezTo>
                  <a:cubicBezTo>
                    <a:pt x="0" y="73"/>
                    <a:pt x="19" y="36"/>
                    <a:pt x="51" y="17"/>
                  </a:cubicBezTo>
                  <a:close/>
                  <a:moveTo>
                    <a:pt x="167" y="107"/>
                  </a:moveTo>
                  <a:cubicBezTo>
                    <a:pt x="168" y="109"/>
                    <a:pt x="169" y="111"/>
                    <a:pt x="170" y="113"/>
                  </a:cubicBezTo>
                  <a:cubicBezTo>
                    <a:pt x="182" y="114"/>
                    <a:pt x="194" y="112"/>
                    <a:pt x="205" y="109"/>
                  </a:cubicBezTo>
                  <a:cubicBezTo>
                    <a:pt x="210" y="108"/>
                    <a:pt x="212" y="104"/>
                    <a:pt x="213" y="100"/>
                  </a:cubicBezTo>
                  <a:cubicBezTo>
                    <a:pt x="198" y="105"/>
                    <a:pt x="182" y="107"/>
                    <a:pt x="1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3433083" y="994093"/>
              <a:ext cx="117475" cy="87313"/>
            </a:xfrm>
            <a:custGeom>
              <a:avLst/>
              <a:gdLst>
                <a:gd name="T0" fmla="*/ 4 w 31"/>
                <a:gd name="T1" fmla="*/ 3 h 23"/>
                <a:gd name="T2" fmla="*/ 26 w 31"/>
                <a:gd name="T3" fmla="*/ 3 h 23"/>
                <a:gd name="T4" fmla="*/ 24 w 31"/>
                <a:gd name="T5" fmla="*/ 23 h 23"/>
                <a:gd name="T6" fmla="*/ 6 w 31"/>
                <a:gd name="T7" fmla="*/ 23 h 23"/>
                <a:gd name="T8" fmla="*/ 4 w 31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">
                  <a:moveTo>
                    <a:pt x="4" y="3"/>
                  </a:moveTo>
                  <a:cubicBezTo>
                    <a:pt x="11" y="1"/>
                    <a:pt x="19" y="0"/>
                    <a:pt x="26" y="3"/>
                  </a:cubicBezTo>
                  <a:cubicBezTo>
                    <a:pt x="31" y="10"/>
                    <a:pt x="27" y="16"/>
                    <a:pt x="24" y="23"/>
                  </a:cubicBezTo>
                  <a:cubicBezTo>
                    <a:pt x="18" y="23"/>
                    <a:pt x="12" y="23"/>
                    <a:pt x="6" y="23"/>
                  </a:cubicBezTo>
                  <a:cubicBezTo>
                    <a:pt x="3" y="16"/>
                    <a:pt x="0" y="9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69" name="矩形 68"/>
          <p:cNvSpPr/>
          <p:nvPr/>
        </p:nvSpPr>
        <p:spPr>
          <a:xfrm>
            <a:off x="8273963" y="286243"/>
            <a:ext cx="3577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HelveticaNeueLT Pro 77 BdCn" panose="020B0706030502030204" pitchFamily="34" charset="0"/>
              </a:rPr>
              <a:t>16</a:t>
            </a:r>
            <a:endParaRPr lang="zh-CN" altLang="en-US" dirty="0"/>
          </a:p>
        </p:txBody>
      </p:sp>
      <p:sp>
        <p:nvSpPr>
          <p:cNvPr id="70" name="矩形 39"/>
          <p:cNvSpPr/>
          <p:nvPr/>
        </p:nvSpPr>
        <p:spPr>
          <a:xfrm>
            <a:off x="293627" y="101796"/>
            <a:ext cx="4147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Welcome To </a:t>
            </a:r>
            <a:r>
              <a:rPr lang="en-US" altLang="zh-CN" sz="3200" dirty="0" err="1" smtClean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Coolsummer</a:t>
            </a:r>
            <a:endParaRPr lang="zh-CN" altLang="zh-CN" sz="3200" dirty="0">
              <a:solidFill>
                <a:schemeClr val="bg1"/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  <p:sp>
        <p:nvSpPr>
          <p:cNvPr id="71" name="Rectangle 11"/>
          <p:cNvSpPr/>
          <p:nvPr/>
        </p:nvSpPr>
        <p:spPr>
          <a:xfrm>
            <a:off x="293627" y="594020"/>
            <a:ext cx="38426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Welcome To The Cool Summer Studio: https://www.Coolsummer.Org</a:t>
            </a:r>
            <a:endParaRPr lang="zh-CN" altLang="zh-CN" sz="800" dirty="0">
              <a:solidFill>
                <a:schemeClr val="bg1"/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81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18424" y="1681948"/>
            <a:ext cx="3259042" cy="2328444"/>
            <a:chOff x="5318424" y="1681948"/>
            <a:chExt cx="3259042" cy="2328444"/>
          </a:xfrm>
        </p:grpSpPr>
        <p:sp>
          <p:nvSpPr>
            <p:cNvPr id="52" name="矩形 55"/>
            <p:cNvSpPr/>
            <p:nvPr/>
          </p:nvSpPr>
          <p:spPr>
            <a:xfrm>
              <a:off x="5318424" y="3179395"/>
              <a:ext cx="32590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zh-CN" sz="800" dirty="0">
                  <a:solidFill>
                    <a:schemeClr val="bg1"/>
                  </a:solidFill>
                  <a:latin typeface="Franklin Gothic Medium Cond" panose="020B0606030402020204" pitchFamily="34" charset="0"/>
                  <a:ea typeface="Hiragino Sans GB W3" panose="020B0300000000000000" pitchFamily="34" charset="-122"/>
                  <a:cs typeface="Open Sans" panose="020B0606030504020204" pitchFamily="34" charset="0"/>
                  <a:sym typeface="News Gothic MT" charset="0"/>
                </a:rPr>
                <a:t>Lorem ipsum dolor sit amet, consectetur adipisicing elit, sed do eiusmod tempor incididunt ut labore et dolore </a:t>
              </a:r>
              <a:r>
                <a:rPr lang="zh-CN" altLang="zh-CN" sz="8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Hiragino Sans GB W3" panose="020B0300000000000000" pitchFamily="34" charset="-122"/>
                  <a:cs typeface="Open Sans" panose="020B0606030504020204" pitchFamily="34" charset="0"/>
                  <a:sym typeface="News Gothic MT" charset="0"/>
                </a:rPr>
                <a:t>magnaLorem amet, consectetur adipisicing elit, sed do eiusmod tempor incididunt ut labore et dolore magna consectetur adipisicing elit, sed do eiusmod tempor incididunt </a:t>
              </a:r>
              <a:r>
                <a:rPr lang="en-US" altLang="zh-CN" sz="800" dirty="0" smtClean="0">
                  <a:solidFill>
                    <a:schemeClr val="bg1"/>
                  </a:solidFill>
                  <a:latin typeface="Franklin Gothic Medium Cond" panose="020B0606030402020204" pitchFamily="34" charset="0"/>
                  <a:ea typeface="Hiragino Sans GB W3" panose="020B0300000000000000" pitchFamily="34" charset="-122"/>
                  <a:cs typeface="Open Sans" panose="020B0606030504020204" pitchFamily="34" charset="0"/>
                  <a:sym typeface="News Gothic MT" charset="0"/>
                </a:rPr>
                <a:t>.</a:t>
              </a:r>
              <a:endParaRPr lang="zh-CN" altLang="en-US" sz="8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zh-CN" altLang="en-US" sz="800" dirty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53" name="矩形 39"/>
            <p:cNvSpPr/>
            <p:nvPr/>
          </p:nvSpPr>
          <p:spPr>
            <a:xfrm>
              <a:off x="5392457" y="2328028"/>
              <a:ext cx="2265492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zh-CN" altLang="zh-CN" sz="2000" dirty="0" smtClean="0">
                  <a:solidFill>
                    <a:schemeClr val="bg1"/>
                  </a:solidFill>
                  <a:latin typeface="HelveticaNeueLT Pro 67 MdCn" panose="020B0606030502030204" pitchFamily="34" charset="0"/>
                  <a:ea typeface="Hiragino Sans GB W3" panose="020B0300000000000000" pitchFamily="34" charset="-122"/>
                  <a:sym typeface="News Gothic MT" charset="0"/>
                </a:rPr>
                <a:t>LOREM IPSUM AMET </a:t>
              </a:r>
              <a:endParaRPr lang="zh-CN" altLang="zh-CN" sz="2000" dirty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5392457" y="2775659"/>
              <a:ext cx="2108269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zh-CN" altLang="zh-CN" sz="2000" dirty="0" smtClean="0">
                  <a:solidFill>
                    <a:schemeClr val="bg1"/>
                  </a:solidFill>
                  <a:latin typeface="HelveticaNeueLT Pro 67 MdCn" panose="020B0606030502030204" pitchFamily="34" charset="0"/>
                  <a:ea typeface="Hiragino Sans GB W3" panose="020B0300000000000000" pitchFamily="34" charset="-122"/>
                  <a:sym typeface="News Gothic MT" charset="0"/>
                </a:rPr>
                <a:t>CONSECTETUR ELIT</a:t>
              </a:r>
              <a:endParaRPr lang="zh-CN" altLang="zh-CN" sz="2000" dirty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326126" y="1681948"/>
              <a:ext cx="1282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1"/>
                  </a:solidFill>
                  <a:latin typeface="HelveticaNeueLT Pro 67 MdCn" panose="020B0606030502030204" pitchFamily="34" charset="0"/>
                </a:rPr>
                <a:t>9,300</a:t>
              </a:r>
              <a:endParaRPr lang="zh-CN" altLang="en-US" sz="3600" dirty="0">
                <a:solidFill>
                  <a:schemeClr val="bg1"/>
                </a:solidFill>
                <a:latin typeface="HelveticaNeueLT Pro 67 MdCn" panose="020B0606030502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6344798" y="1939694"/>
              <a:ext cx="7449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HelveticaNeueLT Pro 67 MdCn" panose="020B0606030502030204" pitchFamily="34" charset="0"/>
                </a:rPr>
                <a:t>Million</a:t>
              </a:r>
              <a:endParaRPr lang="zh-CN" altLang="en-US" sz="1600" dirty="0">
                <a:solidFill>
                  <a:schemeClr val="bg1"/>
                </a:solidFill>
                <a:latin typeface="HelveticaNeueLT Pro 67 MdCn" panose="020B0606030502030204" pitchFamily="34" charset="0"/>
              </a:endParaRPr>
            </a:p>
          </p:txBody>
        </p:sp>
      </p:grpSp>
      <p:graphicFrame>
        <p:nvGraphicFramePr>
          <p:cNvPr id="10" name="图表 1"/>
          <p:cNvGraphicFramePr/>
          <p:nvPr>
            <p:extLst>
              <p:ext uri="{D42A27DB-BD31-4B8C-83A1-F6EECF244321}">
                <p14:modId xmlns:p14="http://schemas.microsoft.com/office/powerpoint/2010/main" val="2328202116"/>
              </p:ext>
            </p:extLst>
          </p:nvPr>
        </p:nvGraphicFramePr>
        <p:xfrm>
          <a:off x="-105857" y="1131494"/>
          <a:ext cx="5969064" cy="374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5" name="组合 64"/>
          <p:cNvGrpSpPr/>
          <p:nvPr/>
        </p:nvGrpSpPr>
        <p:grpSpPr>
          <a:xfrm>
            <a:off x="2335868" y="2525797"/>
            <a:ext cx="907941" cy="1025003"/>
            <a:chOff x="2985408" y="340043"/>
            <a:chExt cx="1009650" cy="1139826"/>
          </a:xfrm>
          <a:solidFill>
            <a:schemeClr val="bg1"/>
          </a:solidFill>
        </p:grpSpPr>
        <p:sp>
          <p:nvSpPr>
            <p:cNvPr id="66" name="Freeform 6"/>
            <p:cNvSpPr>
              <a:spLocks noEditPoints="1"/>
            </p:cNvSpPr>
            <p:nvPr/>
          </p:nvSpPr>
          <p:spPr bwMode="auto">
            <a:xfrm>
              <a:off x="3260045" y="340043"/>
              <a:ext cx="460375" cy="598488"/>
            </a:xfrm>
            <a:custGeom>
              <a:avLst/>
              <a:gdLst>
                <a:gd name="T0" fmla="*/ 41 w 122"/>
                <a:gd name="T1" fmla="*/ 4 h 159"/>
                <a:gd name="T2" fmla="*/ 97 w 122"/>
                <a:gd name="T3" fmla="*/ 12 h 159"/>
                <a:gd name="T4" fmla="*/ 120 w 122"/>
                <a:gd name="T5" fmla="*/ 58 h 159"/>
                <a:gd name="T6" fmla="*/ 121 w 122"/>
                <a:gd name="T7" fmla="*/ 94 h 159"/>
                <a:gd name="T8" fmla="*/ 103 w 122"/>
                <a:gd name="T9" fmla="*/ 126 h 159"/>
                <a:gd name="T10" fmla="*/ 63 w 122"/>
                <a:gd name="T11" fmla="*/ 157 h 159"/>
                <a:gd name="T12" fmla="*/ 19 w 122"/>
                <a:gd name="T13" fmla="*/ 126 h 159"/>
                <a:gd name="T14" fmla="*/ 1 w 122"/>
                <a:gd name="T15" fmla="*/ 94 h 159"/>
                <a:gd name="T16" fmla="*/ 3 w 122"/>
                <a:gd name="T17" fmla="*/ 46 h 159"/>
                <a:gd name="T18" fmla="*/ 41 w 122"/>
                <a:gd name="T19" fmla="*/ 4 h 159"/>
                <a:gd name="T20" fmla="*/ 19 w 122"/>
                <a:gd name="T21" fmla="*/ 80 h 159"/>
                <a:gd name="T22" fmla="*/ 41 w 122"/>
                <a:gd name="T23" fmla="*/ 136 h 159"/>
                <a:gd name="T24" fmla="*/ 77 w 122"/>
                <a:gd name="T25" fmla="*/ 140 h 159"/>
                <a:gd name="T26" fmla="*/ 104 w 122"/>
                <a:gd name="T27" fmla="*/ 73 h 159"/>
                <a:gd name="T28" fmla="*/ 79 w 122"/>
                <a:gd name="T29" fmla="*/ 54 h 159"/>
                <a:gd name="T30" fmla="*/ 19 w 122"/>
                <a:gd name="T31" fmla="*/ 8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" h="159">
                  <a:moveTo>
                    <a:pt x="41" y="4"/>
                  </a:moveTo>
                  <a:cubicBezTo>
                    <a:pt x="59" y="0"/>
                    <a:pt x="80" y="2"/>
                    <a:pt x="97" y="12"/>
                  </a:cubicBezTo>
                  <a:cubicBezTo>
                    <a:pt x="112" y="22"/>
                    <a:pt x="121" y="40"/>
                    <a:pt x="120" y="58"/>
                  </a:cubicBezTo>
                  <a:cubicBezTo>
                    <a:pt x="119" y="70"/>
                    <a:pt x="122" y="82"/>
                    <a:pt x="121" y="94"/>
                  </a:cubicBezTo>
                  <a:cubicBezTo>
                    <a:pt x="117" y="106"/>
                    <a:pt x="108" y="115"/>
                    <a:pt x="103" y="126"/>
                  </a:cubicBezTo>
                  <a:cubicBezTo>
                    <a:pt x="96" y="142"/>
                    <a:pt x="82" y="157"/>
                    <a:pt x="63" y="157"/>
                  </a:cubicBezTo>
                  <a:cubicBezTo>
                    <a:pt x="43" y="159"/>
                    <a:pt x="27" y="143"/>
                    <a:pt x="19" y="126"/>
                  </a:cubicBezTo>
                  <a:cubicBezTo>
                    <a:pt x="14" y="115"/>
                    <a:pt x="5" y="105"/>
                    <a:pt x="1" y="94"/>
                  </a:cubicBezTo>
                  <a:cubicBezTo>
                    <a:pt x="1" y="78"/>
                    <a:pt x="0" y="62"/>
                    <a:pt x="3" y="46"/>
                  </a:cubicBezTo>
                  <a:cubicBezTo>
                    <a:pt x="7" y="27"/>
                    <a:pt x="21" y="9"/>
                    <a:pt x="41" y="4"/>
                  </a:cubicBezTo>
                  <a:close/>
                  <a:moveTo>
                    <a:pt x="19" y="80"/>
                  </a:moveTo>
                  <a:cubicBezTo>
                    <a:pt x="22" y="100"/>
                    <a:pt x="27" y="121"/>
                    <a:pt x="41" y="136"/>
                  </a:cubicBezTo>
                  <a:cubicBezTo>
                    <a:pt x="50" y="145"/>
                    <a:pt x="66" y="148"/>
                    <a:pt x="77" y="140"/>
                  </a:cubicBezTo>
                  <a:cubicBezTo>
                    <a:pt x="97" y="124"/>
                    <a:pt x="101" y="97"/>
                    <a:pt x="104" y="73"/>
                  </a:cubicBezTo>
                  <a:cubicBezTo>
                    <a:pt x="95" y="68"/>
                    <a:pt x="86" y="62"/>
                    <a:pt x="79" y="54"/>
                  </a:cubicBezTo>
                  <a:cubicBezTo>
                    <a:pt x="62" y="69"/>
                    <a:pt x="41" y="78"/>
                    <a:pt x="19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7" name="Freeform 8"/>
            <p:cNvSpPr>
              <a:spLocks noEditPoints="1"/>
            </p:cNvSpPr>
            <p:nvPr/>
          </p:nvSpPr>
          <p:spPr bwMode="auto">
            <a:xfrm>
              <a:off x="2985408" y="897256"/>
              <a:ext cx="1009650" cy="582613"/>
            </a:xfrm>
            <a:custGeom>
              <a:avLst/>
              <a:gdLst>
                <a:gd name="T0" fmla="*/ 51 w 268"/>
                <a:gd name="T1" fmla="*/ 17 h 155"/>
                <a:gd name="T2" fmla="*/ 92 w 268"/>
                <a:gd name="T3" fmla="*/ 0 h 155"/>
                <a:gd name="T4" fmla="*/ 98 w 268"/>
                <a:gd name="T5" fmla="*/ 10 h 155"/>
                <a:gd name="T6" fmla="*/ 89 w 268"/>
                <a:gd name="T7" fmla="*/ 16 h 155"/>
                <a:gd name="T8" fmla="*/ 122 w 268"/>
                <a:gd name="T9" fmla="*/ 130 h 155"/>
                <a:gd name="T10" fmla="*/ 127 w 268"/>
                <a:gd name="T11" fmla="*/ 55 h 155"/>
                <a:gd name="T12" fmla="*/ 142 w 268"/>
                <a:gd name="T13" fmla="*/ 54 h 155"/>
                <a:gd name="T14" fmla="*/ 146 w 268"/>
                <a:gd name="T15" fmla="*/ 130 h 155"/>
                <a:gd name="T16" fmla="*/ 180 w 268"/>
                <a:gd name="T17" fmla="*/ 16 h 155"/>
                <a:gd name="T18" fmla="*/ 175 w 268"/>
                <a:gd name="T19" fmla="*/ 1 h 155"/>
                <a:gd name="T20" fmla="*/ 239 w 268"/>
                <a:gd name="T21" fmla="*/ 35 h 155"/>
                <a:gd name="T22" fmla="*/ 265 w 268"/>
                <a:gd name="T23" fmla="*/ 114 h 155"/>
                <a:gd name="T24" fmla="*/ 220 w 268"/>
                <a:gd name="T25" fmla="*/ 133 h 155"/>
                <a:gd name="T26" fmla="*/ 124 w 268"/>
                <a:gd name="T27" fmla="*/ 154 h 155"/>
                <a:gd name="T28" fmla="*/ 50 w 268"/>
                <a:gd name="T29" fmla="*/ 133 h 155"/>
                <a:gd name="T30" fmla="*/ 3 w 268"/>
                <a:gd name="T31" fmla="*/ 110 h 155"/>
                <a:gd name="T32" fmla="*/ 51 w 268"/>
                <a:gd name="T33" fmla="*/ 17 h 155"/>
                <a:gd name="T34" fmla="*/ 167 w 268"/>
                <a:gd name="T35" fmla="*/ 107 h 155"/>
                <a:gd name="T36" fmla="*/ 170 w 268"/>
                <a:gd name="T37" fmla="*/ 113 h 155"/>
                <a:gd name="T38" fmla="*/ 205 w 268"/>
                <a:gd name="T39" fmla="*/ 109 h 155"/>
                <a:gd name="T40" fmla="*/ 213 w 268"/>
                <a:gd name="T41" fmla="*/ 100 h 155"/>
                <a:gd name="T42" fmla="*/ 167 w 268"/>
                <a:gd name="T43" fmla="*/ 10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8" h="155">
                  <a:moveTo>
                    <a:pt x="51" y="17"/>
                  </a:moveTo>
                  <a:cubicBezTo>
                    <a:pt x="64" y="9"/>
                    <a:pt x="78" y="6"/>
                    <a:pt x="92" y="0"/>
                  </a:cubicBezTo>
                  <a:cubicBezTo>
                    <a:pt x="94" y="3"/>
                    <a:pt x="96" y="8"/>
                    <a:pt x="98" y="10"/>
                  </a:cubicBezTo>
                  <a:cubicBezTo>
                    <a:pt x="95" y="12"/>
                    <a:pt x="91" y="15"/>
                    <a:pt x="89" y="16"/>
                  </a:cubicBezTo>
                  <a:cubicBezTo>
                    <a:pt x="100" y="54"/>
                    <a:pt x="112" y="92"/>
                    <a:pt x="122" y="130"/>
                  </a:cubicBezTo>
                  <a:cubicBezTo>
                    <a:pt x="124" y="105"/>
                    <a:pt x="126" y="80"/>
                    <a:pt x="127" y="55"/>
                  </a:cubicBezTo>
                  <a:cubicBezTo>
                    <a:pt x="132" y="54"/>
                    <a:pt x="137" y="54"/>
                    <a:pt x="142" y="54"/>
                  </a:cubicBezTo>
                  <a:cubicBezTo>
                    <a:pt x="142" y="80"/>
                    <a:pt x="144" y="105"/>
                    <a:pt x="146" y="130"/>
                  </a:cubicBezTo>
                  <a:cubicBezTo>
                    <a:pt x="157" y="92"/>
                    <a:pt x="170" y="54"/>
                    <a:pt x="180" y="16"/>
                  </a:cubicBezTo>
                  <a:cubicBezTo>
                    <a:pt x="170" y="14"/>
                    <a:pt x="172" y="7"/>
                    <a:pt x="175" y="1"/>
                  </a:cubicBezTo>
                  <a:cubicBezTo>
                    <a:pt x="199" y="7"/>
                    <a:pt x="223" y="16"/>
                    <a:pt x="239" y="35"/>
                  </a:cubicBezTo>
                  <a:cubicBezTo>
                    <a:pt x="259" y="56"/>
                    <a:pt x="268" y="86"/>
                    <a:pt x="265" y="114"/>
                  </a:cubicBezTo>
                  <a:cubicBezTo>
                    <a:pt x="256" y="130"/>
                    <a:pt x="236" y="132"/>
                    <a:pt x="220" y="133"/>
                  </a:cubicBezTo>
                  <a:cubicBezTo>
                    <a:pt x="191" y="151"/>
                    <a:pt x="157" y="155"/>
                    <a:pt x="124" y="154"/>
                  </a:cubicBezTo>
                  <a:cubicBezTo>
                    <a:pt x="98" y="153"/>
                    <a:pt x="71" y="149"/>
                    <a:pt x="50" y="133"/>
                  </a:cubicBezTo>
                  <a:cubicBezTo>
                    <a:pt x="32" y="132"/>
                    <a:pt x="9" y="130"/>
                    <a:pt x="3" y="110"/>
                  </a:cubicBezTo>
                  <a:cubicBezTo>
                    <a:pt x="0" y="73"/>
                    <a:pt x="19" y="36"/>
                    <a:pt x="51" y="17"/>
                  </a:cubicBezTo>
                  <a:close/>
                  <a:moveTo>
                    <a:pt x="167" y="107"/>
                  </a:moveTo>
                  <a:cubicBezTo>
                    <a:pt x="168" y="109"/>
                    <a:pt x="169" y="111"/>
                    <a:pt x="170" y="113"/>
                  </a:cubicBezTo>
                  <a:cubicBezTo>
                    <a:pt x="182" y="114"/>
                    <a:pt x="194" y="112"/>
                    <a:pt x="205" y="109"/>
                  </a:cubicBezTo>
                  <a:cubicBezTo>
                    <a:pt x="210" y="108"/>
                    <a:pt x="212" y="104"/>
                    <a:pt x="213" y="100"/>
                  </a:cubicBezTo>
                  <a:cubicBezTo>
                    <a:pt x="198" y="105"/>
                    <a:pt x="182" y="107"/>
                    <a:pt x="1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3433083" y="994093"/>
              <a:ext cx="117475" cy="87313"/>
            </a:xfrm>
            <a:custGeom>
              <a:avLst/>
              <a:gdLst>
                <a:gd name="T0" fmla="*/ 4 w 31"/>
                <a:gd name="T1" fmla="*/ 3 h 23"/>
                <a:gd name="T2" fmla="*/ 26 w 31"/>
                <a:gd name="T3" fmla="*/ 3 h 23"/>
                <a:gd name="T4" fmla="*/ 24 w 31"/>
                <a:gd name="T5" fmla="*/ 23 h 23"/>
                <a:gd name="T6" fmla="*/ 6 w 31"/>
                <a:gd name="T7" fmla="*/ 23 h 23"/>
                <a:gd name="T8" fmla="*/ 4 w 31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">
                  <a:moveTo>
                    <a:pt x="4" y="3"/>
                  </a:moveTo>
                  <a:cubicBezTo>
                    <a:pt x="11" y="1"/>
                    <a:pt x="19" y="0"/>
                    <a:pt x="26" y="3"/>
                  </a:cubicBezTo>
                  <a:cubicBezTo>
                    <a:pt x="31" y="10"/>
                    <a:pt x="27" y="16"/>
                    <a:pt x="24" y="23"/>
                  </a:cubicBezTo>
                  <a:cubicBezTo>
                    <a:pt x="18" y="23"/>
                    <a:pt x="12" y="23"/>
                    <a:pt x="6" y="23"/>
                  </a:cubicBezTo>
                  <a:cubicBezTo>
                    <a:pt x="3" y="16"/>
                    <a:pt x="0" y="9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69" name="矩形 68"/>
          <p:cNvSpPr/>
          <p:nvPr/>
        </p:nvSpPr>
        <p:spPr>
          <a:xfrm>
            <a:off x="8273963" y="286243"/>
            <a:ext cx="3577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HelveticaNeueLT Pro 77 BdCn" panose="020B0706030502030204" pitchFamily="34" charset="0"/>
              </a:rPr>
              <a:t>16</a:t>
            </a:r>
            <a:endParaRPr lang="zh-CN" altLang="en-US" dirty="0"/>
          </a:p>
        </p:txBody>
      </p:sp>
      <p:sp>
        <p:nvSpPr>
          <p:cNvPr id="70" name="矩形 39"/>
          <p:cNvSpPr/>
          <p:nvPr/>
        </p:nvSpPr>
        <p:spPr>
          <a:xfrm>
            <a:off x="293627" y="101796"/>
            <a:ext cx="4147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Welcome To </a:t>
            </a:r>
            <a:r>
              <a:rPr lang="en-US" altLang="zh-CN" sz="3200" dirty="0" err="1" smtClean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Coolsummer</a:t>
            </a:r>
            <a:endParaRPr lang="zh-CN" altLang="zh-CN" sz="3200" dirty="0">
              <a:solidFill>
                <a:schemeClr val="bg1"/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  <p:sp>
        <p:nvSpPr>
          <p:cNvPr id="71" name="Rectangle 11"/>
          <p:cNvSpPr/>
          <p:nvPr/>
        </p:nvSpPr>
        <p:spPr>
          <a:xfrm>
            <a:off x="293627" y="594020"/>
            <a:ext cx="38426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Welcome To The Cool Summer Studio: https://www.Coolsummer.Org</a:t>
            </a:r>
            <a:endParaRPr lang="zh-CN" altLang="zh-CN" sz="800" dirty="0">
              <a:solidFill>
                <a:schemeClr val="bg1"/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70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581868" y="1971086"/>
            <a:ext cx="3054904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17302" y="1971086"/>
            <a:ext cx="1058865" cy="1121569"/>
            <a:chOff x="3186113" y="1835944"/>
            <a:chExt cx="1114424" cy="1121569"/>
          </a:xfrm>
        </p:grpSpPr>
        <p:sp>
          <p:nvSpPr>
            <p:cNvPr id="3" name="矩形 2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794311" y="2121317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TIPS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32956" y="2137415"/>
            <a:ext cx="253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颜色不要超过 </a:t>
            </a: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52337" y="2520437"/>
            <a:ext cx="396000" cy="396000"/>
            <a:chOff x="2952337" y="2578037"/>
            <a:chExt cx="396000" cy="396000"/>
          </a:xfrm>
        </p:grpSpPr>
        <p:sp>
          <p:nvSpPr>
            <p:cNvPr id="39" name="文本框 38"/>
            <p:cNvSpPr txBox="1"/>
            <p:nvPr/>
          </p:nvSpPr>
          <p:spPr>
            <a:xfrm>
              <a:off x="2993885" y="259243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 dirty="0">
                  <a:solidFill>
                    <a:schemeClr val="bg1"/>
                  </a:solidFill>
                </a:rPr>
                <a:t>1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952337" y="2578037"/>
              <a:ext cx="396000" cy="396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851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03463" y="2147747"/>
            <a:ext cx="921074" cy="921074"/>
            <a:chOff x="2530097" y="2154622"/>
            <a:chExt cx="921074" cy="921074"/>
          </a:xfrm>
        </p:grpSpPr>
        <p:sp>
          <p:nvSpPr>
            <p:cNvPr id="44" name="椭圆 43"/>
            <p:cNvSpPr/>
            <p:nvPr/>
          </p:nvSpPr>
          <p:spPr>
            <a:xfrm>
              <a:off x="2530097" y="2154622"/>
              <a:ext cx="921074" cy="92107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565511" y="2384327"/>
              <a:ext cx="850246" cy="46166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000" dirty="0"/>
                <a:t>版本</a:t>
              </a: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1620714" y="3379521"/>
            <a:ext cx="2286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Office2013</a:t>
            </a:r>
            <a:r>
              <a:rPr lang="zh-CN" altLang="en-US" sz="14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及以上</a:t>
            </a:r>
            <a:endParaRPr lang="zh-CN" altLang="en-US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5919464" y="2147747"/>
            <a:ext cx="921074" cy="921074"/>
            <a:chOff x="3175719" y="2099993"/>
            <a:chExt cx="921074" cy="921074"/>
          </a:xfrm>
        </p:grpSpPr>
        <p:sp>
          <p:nvSpPr>
            <p:cNvPr id="61" name="椭圆 60"/>
            <p:cNvSpPr/>
            <p:nvPr/>
          </p:nvSpPr>
          <p:spPr>
            <a:xfrm>
              <a:off x="3175719" y="2099993"/>
              <a:ext cx="921074" cy="92107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211133" y="2329698"/>
              <a:ext cx="850246" cy="46166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000" dirty="0"/>
                <a:t>下载</a:t>
              </a:r>
            </a:p>
          </p:txBody>
        </p:sp>
      </p:grpSp>
      <p:sp>
        <p:nvSpPr>
          <p:cNvPr id="48" name="矩形 47"/>
          <p:cNvSpPr/>
          <p:nvPr/>
        </p:nvSpPr>
        <p:spPr>
          <a:xfrm>
            <a:off x="0" y="0"/>
            <a:ext cx="9144000" cy="1301518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0" y="32007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写在前面的话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0" y="78132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软件版本及下载</a:t>
            </a:r>
            <a:endParaRPr lang="zh-CN" altLang="en-US" sz="1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64952" y="3387216"/>
            <a:ext cx="223009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751"/>
              </a:spcBef>
            </a:pPr>
            <a:r>
              <a:rPr lang="en-US" altLang="zh-CN" sz="15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http://inc.xmu.edu.cn/</a:t>
            </a:r>
            <a:endParaRPr lang="en-US" altLang="zh-CN" sz="15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12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右箭头 14"/>
          <p:cNvSpPr/>
          <p:nvPr/>
        </p:nvSpPr>
        <p:spPr>
          <a:xfrm>
            <a:off x="3404650" y="1218928"/>
            <a:ext cx="1080248" cy="1226498"/>
          </a:xfrm>
          <a:prstGeom prst="bentArrow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圆角右箭头 15"/>
          <p:cNvSpPr/>
          <p:nvPr/>
        </p:nvSpPr>
        <p:spPr>
          <a:xfrm rot="5400000">
            <a:off x="4822793" y="1301025"/>
            <a:ext cx="1073185" cy="1234570"/>
          </a:xfrm>
          <a:prstGeom prst="bentArrow">
            <a:avLst/>
          </a:prstGeom>
          <a:solidFill>
            <a:srgbClr val="40404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圆角右箭头 16"/>
          <p:cNvSpPr/>
          <p:nvPr/>
        </p:nvSpPr>
        <p:spPr>
          <a:xfrm rot="16200000">
            <a:off x="3350300" y="2620254"/>
            <a:ext cx="1073185" cy="1234570"/>
          </a:xfrm>
          <a:prstGeom prst="bentArrow">
            <a:avLst/>
          </a:prstGeom>
          <a:solidFill>
            <a:srgbClr val="40404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圆角右箭头 17"/>
          <p:cNvSpPr/>
          <p:nvPr/>
        </p:nvSpPr>
        <p:spPr>
          <a:xfrm flipH="1" flipV="1">
            <a:off x="4767821" y="2692731"/>
            <a:ext cx="1080248" cy="1226498"/>
          </a:xfrm>
          <a:prstGeom prst="bentArrow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38933" y="1874539"/>
            <a:ext cx="1800200" cy="1501897"/>
            <a:chOff x="3666054" y="2607295"/>
            <a:chExt cx="1924896" cy="2002530"/>
          </a:xfrm>
        </p:grpSpPr>
        <p:sp>
          <p:nvSpPr>
            <p:cNvPr id="20" name="TextBox 28"/>
            <p:cNvSpPr txBox="1"/>
            <p:nvPr/>
          </p:nvSpPr>
          <p:spPr>
            <a:xfrm>
              <a:off x="3753141" y="2607295"/>
              <a:ext cx="1750723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1" name="TextBox 29"/>
            <p:cNvSpPr txBox="1"/>
            <p:nvPr/>
          </p:nvSpPr>
          <p:spPr>
            <a:xfrm>
              <a:off x="3666054" y="3206363"/>
              <a:ext cx="1924896" cy="140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76671" y="1167151"/>
            <a:ext cx="1800200" cy="1160876"/>
            <a:chOff x="6391520" y="1772816"/>
            <a:chExt cx="1924896" cy="1547834"/>
          </a:xfrm>
        </p:grpSpPr>
        <p:sp>
          <p:nvSpPr>
            <p:cNvPr id="23" name="TextBox 31"/>
            <p:cNvSpPr txBox="1"/>
            <p:nvPr/>
          </p:nvSpPr>
          <p:spPr>
            <a:xfrm>
              <a:off x="6622623" y="1772816"/>
              <a:ext cx="1462691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4" name="TextBox 32"/>
            <p:cNvSpPr txBox="1"/>
            <p:nvPr/>
          </p:nvSpPr>
          <p:spPr>
            <a:xfrm>
              <a:off x="6391520" y="2077233"/>
              <a:ext cx="1924896" cy="1243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5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05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05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05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050" b="0" dirty="0">
                  <a:latin typeface="微软雅黑" pitchFamily="34" charset="-122"/>
                  <a:ea typeface="微软雅黑" panose="020B0503020204020204" pitchFamily="34" charset="-122"/>
                </a:rPr>
                <a:t>单击此处</a:t>
              </a:r>
              <a:r>
                <a:rPr lang="zh-CN" altLang="en-US" sz="1000" b="0" dirty="0">
                  <a:latin typeface="微软雅黑" pitchFamily="34" charset="-122"/>
                  <a:ea typeface="微软雅黑" panose="020B0503020204020204" pitchFamily="34" charset="-122"/>
                </a:rPr>
                <a:t>添加</a:t>
              </a:r>
              <a:r>
                <a:rPr lang="zh-CN" altLang="en-US" sz="1050" b="0" dirty="0">
                  <a:latin typeface="微软雅黑" pitchFamily="34" charset="-122"/>
                  <a:ea typeface="微软雅黑" panose="020B0503020204020204" pitchFamily="34" charset="-122"/>
                </a:rPr>
                <a:t>文本</a:t>
              </a:r>
              <a:endParaRPr lang="en-US" altLang="zh-CN" sz="105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05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05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071064" y="2722258"/>
            <a:ext cx="1800200" cy="1300039"/>
            <a:chOff x="6391520" y="3692218"/>
            <a:chExt cx="1924896" cy="1733386"/>
          </a:xfrm>
        </p:grpSpPr>
        <p:sp>
          <p:nvSpPr>
            <p:cNvPr id="26" name="TextBox 34"/>
            <p:cNvSpPr txBox="1"/>
            <p:nvPr/>
          </p:nvSpPr>
          <p:spPr>
            <a:xfrm>
              <a:off x="6622623" y="3692218"/>
              <a:ext cx="146269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7" name="TextBox 35"/>
            <p:cNvSpPr txBox="1"/>
            <p:nvPr/>
          </p:nvSpPr>
          <p:spPr>
            <a:xfrm>
              <a:off x="6391520" y="4022142"/>
              <a:ext cx="1924896" cy="140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37150" y="1066343"/>
            <a:ext cx="1800200" cy="1269861"/>
            <a:chOff x="918912" y="1844824"/>
            <a:chExt cx="1924896" cy="1693146"/>
          </a:xfrm>
        </p:grpSpPr>
        <p:sp>
          <p:nvSpPr>
            <p:cNvPr id="29" name="TextBox 37"/>
            <p:cNvSpPr txBox="1"/>
            <p:nvPr/>
          </p:nvSpPr>
          <p:spPr>
            <a:xfrm>
              <a:off x="1150015" y="1844824"/>
              <a:ext cx="1462691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0" name="TextBox 38"/>
            <p:cNvSpPr txBox="1"/>
            <p:nvPr/>
          </p:nvSpPr>
          <p:spPr>
            <a:xfrm>
              <a:off x="918912" y="2134510"/>
              <a:ext cx="1924896" cy="140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35030" y="2795572"/>
            <a:ext cx="2023079" cy="1664901"/>
            <a:chOff x="799691" y="3738518"/>
            <a:chExt cx="2163213" cy="2219868"/>
          </a:xfrm>
        </p:grpSpPr>
        <p:sp>
          <p:nvSpPr>
            <p:cNvPr id="32" name="TextBox 40"/>
            <p:cNvSpPr txBox="1"/>
            <p:nvPr/>
          </p:nvSpPr>
          <p:spPr>
            <a:xfrm>
              <a:off x="1150015" y="3738518"/>
              <a:ext cx="146269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3" name="TextBox 41"/>
            <p:cNvSpPr txBox="1"/>
            <p:nvPr/>
          </p:nvSpPr>
          <p:spPr>
            <a:xfrm>
              <a:off x="799691" y="4128142"/>
              <a:ext cx="2163213" cy="1830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6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6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6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60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76320" y="1066343"/>
            <a:ext cx="1139111" cy="300082"/>
            <a:chOff x="692464" y="1066343"/>
            <a:chExt cx="1139111" cy="300082"/>
          </a:xfrm>
        </p:grpSpPr>
        <p:sp>
          <p:nvSpPr>
            <p:cNvPr id="2" name="文本框 1"/>
            <p:cNvSpPr txBox="1"/>
            <p:nvPr/>
          </p:nvSpPr>
          <p:spPr>
            <a:xfrm>
              <a:off x="692464" y="1066343"/>
              <a:ext cx="636620" cy="3000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FFC000"/>
                  </a:solidFill>
                  <a:latin typeface="+mn-ea"/>
                </a:rPr>
                <a:t>16</a:t>
              </a:r>
              <a:r>
                <a:rPr lang="zh-CN" altLang="en-US" dirty="0" smtClean="0">
                  <a:solidFill>
                    <a:srgbClr val="FFC000"/>
                  </a:solidFill>
                  <a:latin typeface="+mn-ea"/>
                </a:rPr>
                <a:t>号</a:t>
              </a:r>
              <a:endParaRPr lang="zh-CN" altLang="en-US" dirty="0">
                <a:solidFill>
                  <a:srgbClr val="FFC000"/>
                </a:solidFill>
                <a:latin typeface="+mn-ea"/>
              </a:endParaRPr>
            </a:p>
          </p:txBody>
        </p:sp>
        <p:cxnSp>
          <p:nvCxnSpPr>
            <p:cNvPr id="34" name="直接箭头连接符 33"/>
            <p:cNvCxnSpPr/>
            <p:nvPr/>
          </p:nvCxnSpPr>
          <p:spPr>
            <a:xfrm>
              <a:off x="1394205" y="1205225"/>
              <a:ext cx="4373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176320" y="1746047"/>
            <a:ext cx="1139111" cy="300082"/>
            <a:chOff x="450937" y="1746047"/>
            <a:chExt cx="1139111" cy="300082"/>
          </a:xfrm>
        </p:grpSpPr>
        <p:sp>
          <p:nvSpPr>
            <p:cNvPr id="35" name="文本框 34"/>
            <p:cNvSpPr txBox="1"/>
            <p:nvPr/>
          </p:nvSpPr>
          <p:spPr>
            <a:xfrm>
              <a:off x="450937" y="1746047"/>
              <a:ext cx="636620" cy="3000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FFC000"/>
                  </a:solidFill>
                  <a:latin typeface="+mn-ea"/>
                </a:rPr>
                <a:t>12</a:t>
              </a:r>
              <a:r>
                <a:rPr lang="zh-CN" altLang="en-US" dirty="0" smtClean="0">
                  <a:solidFill>
                    <a:srgbClr val="FFC000"/>
                  </a:solidFill>
                  <a:latin typeface="+mn-ea"/>
                </a:rPr>
                <a:t>号</a:t>
              </a:r>
              <a:endParaRPr lang="zh-CN" altLang="en-US" dirty="0">
                <a:solidFill>
                  <a:srgbClr val="FFC000"/>
                </a:solidFill>
                <a:latin typeface="+mn-ea"/>
              </a:endParaRPr>
            </a:p>
          </p:txBody>
        </p:sp>
        <p:cxnSp>
          <p:nvCxnSpPr>
            <p:cNvPr id="36" name="直接箭头连接符 35"/>
            <p:cNvCxnSpPr/>
            <p:nvPr/>
          </p:nvCxnSpPr>
          <p:spPr>
            <a:xfrm>
              <a:off x="1152678" y="1884929"/>
              <a:ext cx="4373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176320" y="3722215"/>
            <a:ext cx="1139111" cy="300082"/>
            <a:chOff x="122360" y="3722215"/>
            <a:chExt cx="1139111" cy="300082"/>
          </a:xfrm>
        </p:grpSpPr>
        <p:sp>
          <p:nvSpPr>
            <p:cNvPr id="37" name="文本框 36"/>
            <p:cNvSpPr txBox="1"/>
            <p:nvPr/>
          </p:nvSpPr>
          <p:spPr>
            <a:xfrm>
              <a:off x="122360" y="3722215"/>
              <a:ext cx="636620" cy="3000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FFC000"/>
                  </a:solidFill>
                  <a:latin typeface="+mn-ea"/>
                </a:rPr>
                <a:t>16</a:t>
              </a:r>
              <a:r>
                <a:rPr lang="zh-CN" altLang="en-US" dirty="0" smtClean="0">
                  <a:solidFill>
                    <a:srgbClr val="FFC000"/>
                  </a:solidFill>
                  <a:latin typeface="+mn-ea"/>
                </a:rPr>
                <a:t>号</a:t>
              </a:r>
              <a:endParaRPr lang="zh-CN" altLang="en-US" dirty="0">
                <a:solidFill>
                  <a:srgbClr val="FFC000"/>
                </a:solidFill>
                <a:latin typeface="+mn-ea"/>
              </a:endParaRPr>
            </a:p>
          </p:txBody>
        </p:sp>
        <p:cxnSp>
          <p:nvCxnSpPr>
            <p:cNvPr id="38" name="直接箭头连接符 37"/>
            <p:cNvCxnSpPr/>
            <p:nvPr/>
          </p:nvCxnSpPr>
          <p:spPr>
            <a:xfrm>
              <a:off x="824101" y="3861097"/>
              <a:ext cx="4373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176320" y="2787708"/>
            <a:ext cx="1129024" cy="300082"/>
            <a:chOff x="273067" y="2787708"/>
            <a:chExt cx="1129024" cy="300082"/>
          </a:xfrm>
        </p:grpSpPr>
        <p:sp>
          <p:nvSpPr>
            <p:cNvPr id="39" name="文本框 38"/>
            <p:cNvSpPr txBox="1"/>
            <p:nvPr/>
          </p:nvSpPr>
          <p:spPr>
            <a:xfrm>
              <a:off x="273067" y="2787708"/>
              <a:ext cx="636620" cy="3000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FFC000"/>
                  </a:solidFill>
                  <a:latin typeface="+mn-ea"/>
                </a:rPr>
                <a:t>18</a:t>
              </a:r>
              <a:r>
                <a:rPr lang="zh-CN" altLang="en-US" dirty="0" smtClean="0">
                  <a:solidFill>
                    <a:srgbClr val="FFC000"/>
                  </a:solidFill>
                  <a:latin typeface="+mn-ea"/>
                </a:rPr>
                <a:t>号</a:t>
              </a:r>
              <a:endParaRPr lang="zh-CN" altLang="en-US" dirty="0">
                <a:solidFill>
                  <a:srgbClr val="FFC000"/>
                </a:solidFill>
                <a:latin typeface="+mn-ea"/>
              </a:endParaRPr>
            </a:p>
          </p:txBody>
        </p:sp>
        <p:cxnSp>
          <p:nvCxnSpPr>
            <p:cNvPr id="40" name="直接箭头连接符 39"/>
            <p:cNvCxnSpPr/>
            <p:nvPr/>
          </p:nvCxnSpPr>
          <p:spPr>
            <a:xfrm>
              <a:off x="964721" y="2943705"/>
              <a:ext cx="4373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/>
        </p:nvSpPr>
        <p:spPr>
          <a:xfrm>
            <a:off x="4292914" y="644398"/>
            <a:ext cx="636620" cy="3000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C000"/>
                </a:solidFill>
                <a:latin typeface="+mn-ea"/>
              </a:rPr>
              <a:t>24</a:t>
            </a:r>
            <a:r>
              <a:rPr lang="zh-CN" altLang="en-US" dirty="0" smtClean="0">
                <a:solidFill>
                  <a:srgbClr val="FFC000"/>
                </a:solidFill>
                <a:latin typeface="+mn-ea"/>
              </a:rPr>
              <a:t>号</a:t>
            </a:r>
            <a:endParaRPr lang="zh-CN" altLang="en-US" dirty="0">
              <a:solidFill>
                <a:srgbClr val="FFC000"/>
              </a:solidFill>
              <a:latin typeface="+mn-ea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>
            <a:off x="4606035" y="1066343"/>
            <a:ext cx="0" cy="722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8203066" y="1447874"/>
            <a:ext cx="636620" cy="3000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C000"/>
                </a:solidFill>
                <a:latin typeface="+mn-ea"/>
              </a:rPr>
              <a:t>10</a:t>
            </a:r>
            <a:r>
              <a:rPr lang="zh-CN" altLang="en-US" dirty="0" smtClean="0">
                <a:solidFill>
                  <a:srgbClr val="FFC000"/>
                </a:solidFill>
                <a:latin typeface="+mn-ea"/>
              </a:rPr>
              <a:t>号</a:t>
            </a:r>
            <a:endParaRPr lang="zh-CN" altLang="en-US" dirty="0">
              <a:solidFill>
                <a:srgbClr val="FFC000"/>
              </a:solidFill>
              <a:latin typeface="+mn-ea"/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 flipH="1">
            <a:off x="7472394" y="1597915"/>
            <a:ext cx="608953" cy="111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0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右箭头 14"/>
          <p:cNvSpPr/>
          <p:nvPr/>
        </p:nvSpPr>
        <p:spPr>
          <a:xfrm>
            <a:off x="3404650" y="1081768"/>
            <a:ext cx="1080248" cy="1226498"/>
          </a:xfrm>
          <a:prstGeom prst="bentArrow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圆角右箭头 15"/>
          <p:cNvSpPr/>
          <p:nvPr/>
        </p:nvSpPr>
        <p:spPr>
          <a:xfrm rot="5400000">
            <a:off x="4822793" y="1163865"/>
            <a:ext cx="1073185" cy="1234570"/>
          </a:xfrm>
          <a:prstGeom prst="bentArrow">
            <a:avLst/>
          </a:prstGeom>
          <a:solidFill>
            <a:srgbClr val="40404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圆角右箭头 16"/>
          <p:cNvSpPr/>
          <p:nvPr/>
        </p:nvSpPr>
        <p:spPr>
          <a:xfrm rot="16200000">
            <a:off x="3350300" y="2483094"/>
            <a:ext cx="1073185" cy="1234570"/>
          </a:xfrm>
          <a:prstGeom prst="bentArrow">
            <a:avLst/>
          </a:prstGeom>
          <a:solidFill>
            <a:srgbClr val="40404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圆角右箭头 17"/>
          <p:cNvSpPr/>
          <p:nvPr/>
        </p:nvSpPr>
        <p:spPr>
          <a:xfrm flipH="1" flipV="1">
            <a:off x="4767821" y="2555571"/>
            <a:ext cx="1080248" cy="1226498"/>
          </a:xfrm>
          <a:prstGeom prst="bentArrow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38933" y="1737379"/>
            <a:ext cx="1800200" cy="1501897"/>
            <a:chOff x="3666054" y="2607295"/>
            <a:chExt cx="1924896" cy="2002530"/>
          </a:xfrm>
        </p:grpSpPr>
        <p:sp>
          <p:nvSpPr>
            <p:cNvPr id="20" name="TextBox 28"/>
            <p:cNvSpPr txBox="1"/>
            <p:nvPr/>
          </p:nvSpPr>
          <p:spPr>
            <a:xfrm>
              <a:off x="3753141" y="2607295"/>
              <a:ext cx="1750723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1" name="TextBox 29"/>
            <p:cNvSpPr txBox="1"/>
            <p:nvPr/>
          </p:nvSpPr>
          <p:spPr>
            <a:xfrm>
              <a:off x="3666054" y="3206363"/>
              <a:ext cx="1924896" cy="140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113399" y="1015258"/>
            <a:ext cx="1800200" cy="1280909"/>
            <a:chOff x="6391520" y="1772816"/>
            <a:chExt cx="1924896" cy="1707878"/>
          </a:xfrm>
        </p:grpSpPr>
        <p:sp>
          <p:nvSpPr>
            <p:cNvPr id="23" name="TextBox 31"/>
            <p:cNvSpPr txBox="1"/>
            <p:nvPr/>
          </p:nvSpPr>
          <p:spPr>
            <a:xfrm>
              <a:off x="6622623" y="1772816"/>
              <a:ext cx="1462691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4" name="TextBox 32"/>
            <p:cNvSpPr txBox="1"/>
            <p:nvPr/>
          </p:nvSpPr>
          <p:spPr>
            <a:xfrm>
              <a:off x="6391520" y="2077233"/>
              <a:ext cx="1924896" cy="140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3399" y="2669768"/>
            <a:ext cx="1800200" cy="1300039"/>
            <a:chOff x="6391520" y="3692218"/>
            <a:chExt cx="1924896" cy="1733386"/>
          </a:xfrm>
        </p:grpSpPr>
        <p:sp>
          <p:nvSpPr>
            <p:cNvPr id="26" name="TextBox 34"/>
            <p:cNvSpPr txBox="1"/>
            <p:nvPr/>
          </p:nvSpPr>
          <p:spPr>
            <a:xfrm>
              <a:off x="6622623" y="3692218"/>
              <a:ext cx="146269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7" name="TextBox 35"/>
            <p:cNvSpPr txBox="1"/>
            <p:nvPr/>
          </p:nvSpPr>
          <p:spPr>
            <a:xfrm>
              <a:off x="6391520" y="4022142"/>
              <a:ext cx="1924896" cy="140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246528" y="1003508"/>
            <a:ext cx="1800200" cy="1269861"/>
            <a:chOff x="918912" y="1844824"/>
            <a:chExt cx="1924896" cy="1693146"/>
          </a:xfrm>
        </p:grpSpPr>
        <p:sp>
          <p:nvSpPr>
            <p:cNvPr id="29" name="TextBox 37"/>
            <p:cNvSpPr txBox="1"/>
            <p:nvPr/>
          </p:nvSpPr>
          <p:spPr>
            <a:xfrm>
              <a:off x="1150015" y="1844824"/>
              <a:ext cx="1462691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0" name="TextBox 38"/>
            <p:cNvSpPr txBox="1"/>
            <p:nvPr/>
          </p:nvSpPr>
          <p:spPr>
            <a:xfrm>
              <a:off x="918912" y="2134510"/>
              <a:ext cx="1924896" cy="140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246528" y="2658412"/>
            <a:ext cx="1800200" cy="1308273"/>
            <a:chOff x="918912" y="3738518"/>
            <a:chExt cx="1924896" cy="1744364"/>
          </a:xfrm>
        </p:grpSpPr>
        <p:sp>
          <p:nvSpPr>
            <p:cNvPr id="32" name="TextBox 40"/>
            <p:cNvSpPr txBox="1"/>
            <p:nvPr/>
          </p:nvSpPr>
          <p:spPr>
            <a:xfrm>
              <a:off x="1150015" y="3738518"/>
              <a:ext cx="1462691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0" dirty="0">
                  <a:latin typeface="微软雅黑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3" name="TextBox 41"/>
            <p:cNvSpPr txBox="1"/>
            <p:nvPr/>
          </p:nvSpPr>
          <p:spPr>
            <a:xfrm>
              <a:off x="918912" y="4079421"/>
              <a:ext cx="1924896" cy="140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200" b="0" dirty="0">
                  <a:latin typeface="微软雅黑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200" b="0" dirty="0">
                <a:latin typeface="微软雅黑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8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581868" y="1971086"/>
            <a:ext cx="3054904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17302" y="1971086"/>
            <a:ext cx="1058865" cy="1121569"/>
            <a:chOff x="3186113" y="1835944"/>
            <a:chExt cx="1114424" cy="1121569"/>
          </a:xfrm>
        </p:grpSpPr>
        <p:sp>
          <p:nvSpPr>
            <p:cNvPr id="3" name="矩形 2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794311" y="2121317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TIPS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32956" y="2137415"/>
            <a:ext cx="253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字号不要超过 </a:t>
            </a: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52337" y="2520437"/>
            <a:ext cx="396000" cy="396000"/>
            <a:chOff x="2952337" y="2578037"/>
            <a:chExt cx="396000" cy="396000"/>
          </a:xfrm>
        </p:grpSpPr>
        <p:sp>
          <p:nvSpPr>
            <p:cNvPr id="39" name="文本框 38"/>
            <p:cNvSpPr txBox="1"/>
            <p:nvPr/>
          </p:nvSpPr>
          <p:spPr>
            <a:xfrm>
              <a:off x="2993885" y="259243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bg1"/>
                  </a:solidFill>
                </a:rPr>
                <a:t>2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952337" y="2578037"/>
              <a:ext cx="396000" cy="396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2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lone, buildings, c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23009" r="6428" b="286"/>
          <a:stretch/>
        </p:blipFill>
        <p:spPr bwMode="auto">
          <a:xfrm>
            <a:off x="0" y="-208"/>
            <a:ext cx="9150549" cy="51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76224" y="2342438"/>
            <a:ext cx="6173216" cy="2054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过度依赖投资推动经济增长；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过度依赖“两头在外”的外需拉动；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过度依赖廉价劳动力和人口红利所形成的市场比较优势；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经济增长过度依赖房地产的强力支撑；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过度依赖资源消耗和环境的牺牲；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过度依赖“让一部分人先富起来”的非均衡共享的发展模式。</a:t>
            </a:r>
          </a:p>
        </p:txBody>
      </p:sp>
      <p:sp>
        <p:nvSpPr>
          <p:cNvPr id="8" name="矩形 7"/>
          <p:cNvSpPr/>
          <p:nvPr/>
        </p:nvSpPr>
        <p:spPr>
          <a:xfrm>
            <a:off x="1265111" y="844472"/>
            <a:ext cx="4507708" cy="493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836894" y="1399297"/>
            <a:ext cx="4386616" cy="461665"/>
          </a:xfrm>
          <a:prstGeom prst="parallelogram">
            <a:avLst>
              <a:gd name="adj" fmla="val 3480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37421" y="1368519"/>
            <a:ext cx="3985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我国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经济增长方式</a:t>
            </a:r>
            <a:r>
              <a:rPr lang="zh-CN" altLang="en-US" sz="2400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的问题</a:t>
            </a:r>
            <a:endParaRPr lang="zh-CN" altLang="en-US" sz="24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63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lone, buildings, c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23009" r="6428" b="286"/>
          <a:stretch/>
        </p:blipFill>
        <p:spPr bwMode="auto">
          <a:xfrm>
            <a:off x="-6549" y="-11638"/>
            <a:ext cx="9150549" cy="51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-1143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76224" y="2342438"/>
            <a:ext cx="5829300" cy="2054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过度依赖投资推动经济增长；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过度依赖“两头在外”的外需拉动；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过度依赖廉价劳动力和人口红利所形成的市场比较优势；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经济增长过度依赖房地产的强力支撑；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过度依赖资源消耗和环境的牺牲；</a:t>
            </a:r>
          </a:p>
          <a:p>
            <a:r>
              <a:rPr lang="zh-CN" altLang="en-US" sz="1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过度依赖“让一部分人先富起来”的非均衡共享的发展模式。</a:t>
            </a:r>
          </a:p>
        </p:txBody>
      </p:sp>
      <p:sp>
        <p:nvSpPr>
          <p:cNvPr id="8" name="矩形 7"/>
          <p:cNvSpPr/>
          <p:nvPr/>
        </p:nvSpPr>
        <p:spPr>
          <a:xfrm>
            <a:off x="1265111" y="844472"/>
            <a:ext cx="4507708" cy="493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836894" y="1399297"/>
            <a:ext cx="3868204" cy="461665"/>
          </a:xfrm>
          <a:prstGeom prst="parallelogram">
            <a:avLst>
              <a:gd name="adj" fmla="val 3480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63628" y="1399297"/>
            <a:ext cx="3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我国经济增长方式的问题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98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581868" y="1971086"/>
            <a:ext cx="3054904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17302" y="1971086"/>
            <a:ext cx="1058865" cy="1121569"/>
            <a:chOff x="3186113" y="1835944"/>
            <a:chExt cx="1114424" cy="1121569"/>
          </a:xfrm>
        </p:grpSpPr>
        <p:sp>
          <p:nvSpPr>
            <p:cNvPr id="3" name="矩形 2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794311" y="2121317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TIPS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32956" y="2137415"/>
            <a:ext cx="253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不要超过 </a:t>
            </a: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52337" y="2520437"/>
            <a:ext cx="396000" cy="396000"/>
            <a:chOff x="2952337" y="2578037"/>
            <a:chExt cx="396000" cy="396000"/>
          </a:xfrm>
        </p:grpSpPr>
        <p:sp>
          <p:nvSpPr>
            <p:cNvPr id="39" name="文本框 38"/>
            <p:cNvSpPr txBox="1"/>
            <p:nvPr/>
          </p:nvSpPr>
          <p:spPr>
            <a:xfrm>
              <a:off x="2993885" y="259243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bg1"/>
                  </a:solidFill>
                </a:rPr>
                <a:t>3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952337" y="2578037"/>
              <a:ext cx="396000" cy="396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10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5" t="2345" r="30154" b="2345"/>
          <a:stretch>
            <a:fillRect/>
          </a:stretch>
        </p:blipFill>
        <p:spPr>
          <a:xfrm>
            <a:off x="4616987" y="1000038"/>
            <a:ext cx="1981028" cy="2889791"/>
          </a:xfrm>
          <a:custGeom>
            <a:avLst/>
            <a:gdLst>
              <a:gd name="connsiteX0" fmla="*/ 0 w 2101914"/>
              <a:gd name="connsiteY0" fmla="*/ 0 h 3066130"/>
              <a:gd name="connsiteX1" fmla="*/ 2101914 w 2101914"/>
              <a:gd name="connsiteY1" fmla="*/ 0 h 3066130"/>
              <a:gd name="connsiteX2" fmla="*/ 2101914 w 2101914"/>
              <a:gd name="connsiteY2" fmla="*/ 3066130 h 3066130"/>
              <a:gd name="connsiteX3" fmla="*/ 0 w 2101914"/>
              <a:gd name="connsiteY3" fmla="*/ 3066130 h 306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1914" h="3066130">
                <a:moveTo>
                  <a:pt x="0" y="0"/>
                </a:moveTo>
                <a:lnTo>
                  <a:pt x="2101914" y="0"/>
                </a:lnTo>
                <a:lnTo>
                  <a:pt x="2101914" y="3066130"/>
                </a:lnTo>
                <a:lnTo>
                  <a:pt x="0" y="3066130"/>
                </a:lnTo>
                <a:close/>
              </a:path>
            </a:pathLst>
          </a:custGeom>
          <a:noFill/>
          <a:ln w="19050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1307" r="30627" b="3383"/>
          <a:stretch>
            <a:fillRect/>
          </a:stretch>
        </p:blipFill>
        <p:spPr>
          <a:xfrm>
            <a:off x="474981" y="1000038"/>
            <a:ext cx="1981028" cy="2889791"/>
          </a:xfrm>
          <a:custGeom>
            <a:avLst/>
            <a:gdLst>
              <a:gd name="connsiteX0" fmla="*/ 0 w 2101914"/>
              <a:gd name="connsiteY0" fmla="*/ 0 h 3066130"/>
              <a:gd name="connsiteX1" fmla="*/ 2101914 w 2101914"/>
              <a:gd name="connsiteY1" fmla="*/ 0 h 3066130"/>
              <a:gd name="connsiteX2" fmla="*/ 2101914 w 2101914"/>
              <a:gd name="connsiteY2" fmla="*/ 3066130 h 3066130"/>
              <a:gd name="connsiteX3" fmla="*/ 0 w 2101914"/>
              <a:gd name="connsiteY3" fmla="*/ 3066130 h 306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1914" h="3066130">
                <a:moveTo>
                  <a:pt x="0" y="0"/>
                </a:moveTo>
                <a:lnTo>
                  <a:pt x="2101914" y="0"/>
                </a:lnTo>
                <a:lnTo>
                  <a:pt x="2101914" y="3066130"/>
                </a:lnTo>
                <a:lnTo>
                  <a:pt x="0" y="3066130"/>
                </a:lnTo>
                <a:close/>
              </a:path>
            </a:pathLst>
          </a:custGeom>
          <a:noFill/>
          <a:ln w="19050">
            <a:noFill/>
          </a:ln>
        </p:spPr>
      </p:pic>
      <p:sp>
        <p:nvSpPr>
          <p:cNvPr id="19" name="矩形 18"/>
          <p:cNvSpPr/>
          <p:nvPr/>
        </p:nvSpPr>
        <p:spPr>
          <a:xfrm>
            <a:off x="2545984" y="1000038"/>
            <a:ext cx="1981028" cy="28897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55"/>
          <p:cNvSpPr/>
          <p:nvPr/>
        </p:nvSpPr>
        <p:spPr>
          <a:xfrm>
            <a:off x="854218" y="4103082"/>
            <a:ext cx="743556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800" dirty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  <a:sym typeface="News Gothic MT" charset="0"/>
              </a:rPr>
              <a:t>Lorem ipsum dolor sit amet, consectetur adipisicing elit, sed do eiusmod tempor incididunt ut labore et dolore </a:t>
            </a:r>
            <a:r>
              <a:rPr lang="zh-CN" altLang="zh-CN" sz="8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  <a:sym typeface="News Gothic MT" charset="0"/>
              </a:rPr>
              <a:t>magnaLorem ipsum dolor sit amet, consectetur adipisicing elit, sed do eiusmod tempor incididunt ut labore et dolore magna</a:t>
            </a:r>
            <a:endParaRPr lang="zh-CN" altLang="en-US" sz="800" dirty="0">
              <a:solidFill>
                <a:schemeClr val="bg1"/>
              </a:solidFill>
              <a:latin typeface="Franklin Gothic Medium Cond" panose="020B0606030402020204" pitchFamily="34" charset="0"/>
              <a:ea typeface="Hiragino Sans GB W3" panose="020B03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895473" y="1310992"/>
            <a:ext cx="1282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bg1"/>
                </a:solidFill>
                <a:latin typeface="HelveticaNeueLT Pro 67 MdCn" panose="020B0606030502030204" pitchFamily="34" charset="0"/>
              </a:rPr>
              <a:t>34%</a:t>
            </a:r>
            <a:endParaRPr lang="zh-CN" altLang="en-US" sz="4400" dirty="0">
              <a:solidFill>
                <a:schemeClr val="bg1"/>
              </a:solidFill>
              <a:latin typeface="HelveticaNeueLT Pro 67 MdCn" panose="020B060603050203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060943" y="2012937"/>
            <a:ext cx="95111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895473" y="2023593"/>
            <a:ext cx="128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bg1"/>
                </a:solidFill>
                <a:latin typeface="HelveticaNeueLT Pro 67 MdCn" panose="020B0606030502030204" pitchFamily="34" charset="0"/>
              </a:rPr>
              <a:t>From 2014 </a:t>
            </a:r>
            <a:endParaRPr lang="zh-CN" altLang="en-US" sz="1800" dirty="0">
              <a:solidFill>
                <a:schemeClr val="bg1"/>
              </a:solidFill>
              <a:latin typeface="HelveticaNeueLT Pro 67 MdCn" panose="020B0606030502030204" pitchFamily="34" charset="0"/>
            </a:endParaRPr>
          </a:p>
        </p:txBody>
      </p:sp>
      <p:sp>
        <p:nvSpPr>
          <p:cNvPr id="26" name="矩形 55"/>
          <p:cNvSpPr/>
          <p:nvPr/>
        </p:nvSpPr>
        <p:spPr>
          <a:xfrm>
            <a:off x="2724020" y="2403580"/>
            <a:ext cx="162495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800" dirty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  <a:sym typeface="News Gothic MT" charset="0"/>
              </a:rPr>
              <a:t>Lorem ipsum dolor sit amet, consectetur adipisicing elit, sed do eiusmod tempor incididunt ut labore et dolore </a:t>
            </a:r>
            <a:r>
              <a:rPr lang="zh-CN" altLang="zh-CN" sz="8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  <a:sym typeface="News Gothic MT" charset="0"/>
              </a:rPr>
              <a:t>magnaLorem ipsum dolor sit amet, consectetur adipisicing elit, sed do eiusmod tempor incididunt ut labore et dolore magna</a:t>
            </a:r>
            <a:endParaRPr lang="zh-CN" altLang="en-US" sz="800" dirty="0" smtClean="0">
              <a:solidFill>
                <a:schemeClr val="bg1"/>
              </a:solidFill>
              <a:latin typeface="Franklin Gothic Medium Cond" panose="020B0606030402020204" pitchFamily="34" charset="0"/>
              <a:ea typeface="Hiragino Sans GB W3" panose="020B0300000000000000" pitchFamily="34" charset="-122"/>
              <a:cs typeface="Open Sans" panose="020B0606030504020204" pitchFamily="34" charset="0"/>
            </a:endParaRPr>
          </a:p>
          <a:p>
            <a:pPr algn="ctr">
              <a:lnSpc>
                <a:spcPct val="120000"/>
              </a:lnSpc>
            </a:pPr>
            <a:endParaRPr lang="zh-CN" altLang="en-US" sz="800" dirty="0">
              <a:solidFill>
                <a:schemeClr val="bg1"/>
              </a:solidFill>
              <a:latin typeface="Franklin Gothic Medium Cond" panose="020B0606030402020204" pitchFamily="34" charset="0"/>
              <a:ea typeface="Hiragino Sans GB W3" panose="020B03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269155" y="28624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HelveticaNeueLT Pro 77 BdCn" panose="020B0706030502030204" pitchFamily="34" charset="0"/>
              </a:rPr>
              <a:t>03</a:t>
            </a:r>
            <a:endParaRPr lang="zh-CN" altLang="en-US" dirty="0"/>
          </a:p>
        </p:txBody>
      </p:sp>
      <p:sp>
        <p:nvSpPr>
          <p:cNvPr id="14" name="矩形 39"/>
          <p:cNvSpPr/>
          <p:nvPr/>
        </p:nvSpPr>
        <p:spPr>
          <a:xfrm>
            <a:off x="293627" y="101796"/>
            <a:ext cx="4147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Welcome To </a:t>
            </a:r>
            <a:r>
              <a:rPr lang="en-US" altLang="zh-CN" sz="3200" dirty="0" err="1" smtClean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Coolsummer</a:t>
            </a:r>
            <a:endParaRPr lang="zh-CN" altLang="zh-CN" sz="3200" dirty="0">
              <a:solidFill>
                <a:schemeClr val="bg1"/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  <p:sp>
        <p:nvSpPr>
          <p:cNvPr id="18" name="Rectangle 11"/>
          <p:cNvSpPr/>
          <p:nvPr/>
        </p:nvSpPr>
        <p:spPr>
          <a:xfrm>
            <a:off x="293627" y="594020"/>
            <a:ext cx="38426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Welcome To The Cool Summer Studio: https://www.Coolsummer.Org</a:t>
            </a:r>
            <a:endParaRPr lang="zh-CN" altLang="zh-CN" sz="800" dirty="0">
              <a:solidFill>
                <a:schemeClr val="bg1"/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87990" y="996838"/>
            <a:ext cx="1971716" cy="2890801"/>
            <a:chOff x="6687990" y="996838"/>
            <a:chExt cx="1971716" cy="2890801"/>
          </a:xfrm>
        </p:grpSpPr>
        <p:pic>
          <p:nvPicPr>
            <p:cNvPr id="3076" name="Picture 4" descr="“办公室 扁平”的图片搜索结果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3" t="44593" r="5862" b="1894"/>
            <a:stretch/>
          </p:blipFill>
          <p:spPr bwMode="auto">
            <a:xfrm>
              <a:off x="6687990" y="996838"/>
              <a:ext cx="1971716" cy="28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6687990" y="1000038"/>
              <a:ext cx="1971716" cy="422362"/>
            </a:xfrm>
            <a:prstGeom prst="rect">
              <a:avLst/>
            </a:prstGeom>
            <a:solidFill>
              <a:srgbClr val="FFD5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687990" y="3274702"/>
              <a:ext cx="1971716" cy="612937"/>
            </a:xfrm>
            <a:prstGeom prst="rect">
              <a:avLst/>
            </a:prstGeom>
            <a:solidFill>
              <a:srgbClr val="FFD4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93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5" t="2345" r="30154" b="2345"/>
          <a:stretch>
            <a:fillRect/>
          </a:stretch>
        </p:blipFill>
        <p:spPr>
          <a:xfrm>
            <a:off x="4616987" y="1000038"/>
            <a:ext cx="1981028" cy="2889791"/>
          </a:xfrm>
          <a:custGeom>
            <a:avLst/>
            <a:gdLst>
              <a:gd name="connsiteX0" fmla="*/ 0 w 2101914"/>
              <a:gd name="connsiteY0" fmla="*/ 0 h 3066130"/>
              <a:gd name="connsiteX1" fmla="*/ 2101914 w 2101914"/>
              <a:gd name="connsiteY1" fmla="*/ 0 h 3066130"/>
              <a:gd name="connsiteX2" fmla="*/ 2101914 w 2101914"/>
              <a:gd name="connsiteY2" fmla="*/ 3066130 h 3066130"/>
              <a:gd name="connsiteX3" fmla="*/ 0 w 2101914"/>
              <a:gd name="connsiteY3" fmla="*/ 3066130 h 306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1914" h="3066130">
                <a:moveTo>
                  <a:pt x="0" y="0"/>
                </a:moveTo>
                <a:lnTo>
                  <a:pt x="2101914" y="0"/>
                </a:lnTo>
                <a:lnTo>
                  <a:pt x="2101914" y="3066130"/>
                </a:lnTo>
                <a:lnTo>
                  <a:pt x="0" y="3066130"/>
                </a:lnTo>
                <a:close/>
              </a:path>
            </a:pathLst>
          </a:custGeom>
          <a:noFill/>
          <a:ln w="19050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t="1307" r="30627" b="3383"/>
          <a:stretch>
            <a:fillRect/>
          </a:stretch>
        </p:blipFill>
        <p:spPr>
          <a:xfrm>
            <a:off x="474981" y="1000038"/>
            <a:ext cx="1981028" cy="2889791"/>
          </a:xfrm>
          <a:custGeom>
            <a:avLst/>
            <a:gdLst>
              <a:gd name="connsiteX0" fmla="*/ 0 w 2101914"/>
              <a:gd name="connsiteY0" fmla="*/ 0 h 3066130"/>
              <a:gd name="connsiteX1" fmla="*/ 2101914 w 2101914"/>
              <a:gd name="connsiteY1" fmla="*/ 0 h 3066130"/>
              <a:gd name="connsiteX2" fmla="*/ 2101914 w 2101914"/>
              <a:gd name="connsiteY2" fmla="*/ 3066130 h 3066130"/>
              <a:gd name="connsiteX3" fmla="*/ 0 w 2101914"/>
              <a:gd name="connsiteY3" fmla="*/ 3066130 h 306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1914" h="3066130">
                <a:moveTo>
                  <a:pt x="0" y="0"/>
                </a:moveTo>
                <a:lnTo>
                  <a:pt x="2101914" y="0"/>
                </a:lnTo>
                <a:lnTo>
                  <a:pt x="2101914" y="3066130"/>
                </a:lnTo>
                <a:lnTo>
                  <a:pt x="0" y="3066130"/>
                </a:lnTo>
                <a:close/>
              </a:path>
            </a:pathLst>
          </a:custGeom>
          <a:noFill/>
          <a:ln w="19050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4" t="2345" r="21509" b="2345"/>
          <a:stretch>
            <a:fillRect/>
          </a:stretch>
        </p:blipFill>
        <p:spPr>
          <a:xfrm>
            <a:off x="6687991" y="1000038"/>
            <a:ext cx="1981028" cy="2889791"/>
          </a:xfrm>
          <a:custGeom>
            <a:avLst/>
            <a:gdLst>
              <a:gd name="connsiteX0" fmla="*/ 0 w 2101914"/>
              <a:gd name="connsiteY0" fmla="*/ 0 h 3066130"/>
              <a:gd name="connsiteX1" fmla="*/ 2101914 w 2101914"/>
              <a:gd name="connsiteY1" fmla="*/ 0 h 3066130"/>
              <a:gd name="connsiteX2" fmla="*/ 2101914 w 2101914"/>
              <a:gd name="connsiteY2" fmla="*/ 3066130 h 3066130"/>
              <a:gd name="connsiteX3" fmla="*/ 0 w 2101914"/>
              <a:gd name="connsiteY3" fmla="*/ 3066130 h 306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1914" h="3066130">
                <a:moveTo>
                  <a:pt x="0" y="0"/>
                </a:moveTo>
                <a:lnTo>
                  <a:pt x="2101914" y="0"/>
                </a:lnTo>
                <a:lnTo>
                  <a:pt x="2101914" y="3066130"/>
                </a:lnTo>
                <a:lnTo>
                  <a:pt x="0" y="3066130"/>
                </a:lnTo>
                <a:close/>
              </a:path>
            </a:pathLst>
          </a:custGeom>
          <a:noFill/>
          <a:ln w="19050">
            <a:noFill/>
          </a:ln>
        </p:spPr>
      </p:pic>
      <p:sp>
        <p:nvSpPr>
          <p:cNvPr id="19" name="矩形 18"/>
          <p:cNvSpPr/>
          <p:nvPr/>
        </p:nvSpPr>
        <p:spPr>
          <a:xfrm>
            <a:off x="2545984" y="1000038"/>
            <a:ext cx="1981028" cy="28897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55"/>
          <p:cNvSpPr/>
          <p:nvPr/>
        </p:nvSpPr>
        <p:spPr>
          <a:xfrm>
            <a:off x="854218" y="4103082"/>
            <a:ext cx="743556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800" dirty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  <a:sym typeface="News Gothic MT" charset="0"/>
              </a:rPr>
              <a:t>Lorem ipsum dolor sit amet, consectetur adipisicing elit, sed do eiusmod tempor incididunt ut labore et dolore </a:t>
            </a:r>
            <a:r>
              <a:rPr lang="zh-CN" altLang="zh-CN" sz="8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  <a:sym typeface="News Gothic MT" charset="0"/>
              </a:rPr>
              <a:t>magnaLorem ipsum dolor sit amet, consectetur adipisicing elit, sed do eiusmod tempor incididunt ut labore et dolore magna</a:t>
            </a:r>
            <a:endParaRPr lang="zh-CN" altLang="en-US" sz="800" dirty="0">
              <a:solidFill>
                <a:schemeClr val="bg1"/>
              </a:solidFill>
              <a:latin typeface="Franklin Gothic Medium Cond" panose="020B0606030402020204" pitchFamily="34" charset="0"/>
              <a:ea typeface="Hiragino Sans GB W3" panose="020B03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895473" y="1310992"/>
            <a:ext cx="1282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bg1"/>
                </a:solidFill>
                <a:latin typeface="HelveticaNeueLT Pro 67 MdCn" panose="020B0606030502030204" pitchFamily="34" charset="0"/>
              </a:rPr>
              <a:t>34%</a:t>
            </a:r>
            <a:endParaRPr lang="zh-CN" altLang="en-US" sz="4400" dirty="0">
              <a:solidFill>
                <a:schemeClr val="bg1"/>
              </a:solidFill>
              <a:latin typeface="HelveticaNeueLT Pro 67 MdCn" panose="020B060603050203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060943" y="2012937"/>
            <a:ext cx="951111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895473" y="2023593"/>
            <a:ext cx="128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bg1"/>
                </a:solidFill>
                <a:latin typeface="HelveticaNeueLT Pro 67 MdCn" panose="020B0606030502030204" pitchFamily="34" charset="0"/>
              </a:rPr>
              <a:t>From 2014 </a:t>
            </a:r>
            <a:endParaRPr lang="zh-CN" altLang="en-US" sz="1800" dirty="0">
              <a:solidFill>
                <a:schemeClr val="bg1"/>
              </a:solidFill>
              <a:latin typeface="HelveticaNeueLT Pro 67 MdCn" panose="020B0606030502030204" pitchFamily="34" charset="0"/>
            </a:endParaRPr>
          </a:p>
        </p:txBody>
      </p:sp>
      <p:sp>
        <p:nvSpPr>
          <p:cNvPr id="26" name="矩形 55"/>
          <p:cNvSpPr/>
          <p:nvPr/>
        </p:nvSpPr>
        <p:spPr>
          <a:xfrm>
            <a:off x="2724020" y="2403580"/>
            <a:ext cx="162495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800" dirty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  <a:sym typeface="News Gothic MT" charset="0"/>
              </a:rPr>
              <a:t>Lorem ipsum dolor sit amet, consectetur adipisicing elit, sed do eiusmod tempor incididunt ut labore et dolore </a:t>
            </a:r>
            <a:r>
              <a:rPr lang="zh-CN" altLang="zh-CN" sz="8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Hiragino Sans GB W3" panose="020B0300000000000000" pitchFamily="34" charset="-122"/>
                <a:cs typeface="Open Sans" panose="020B0606030504020204" pitchFamily="34" charset="0"/>
                <a:sym typeface="News Gothic MT" charset="0"/>
              </a:rPr>
              <a:t>magnaLorem ipsum dolor sit amet, consectetur adipisicing elit, sed do eiusmod tempor incididunt ut labore et dolore magna</a:t>
            </a:r>
            <a:endParaRPr lang="zh-CN" altLang="en-US" sz="800" dirty="0" smtClean="0">
              <a:solidFill>
                <a:schemeClr val="bg1"/>
              </a:solidFill>
              <a:latin typeface="Franklin Gothic Medium Cond" panose="020B0606030402020204" pitchFamily="34" charset="0"/>
              <a:ea typeface="Hiragino Sans GB W3" panose="020B0300000000000000" pitchFamily="34" charset="-122"/>
              <a:cs typeface="Open Sans" panose="020B0606030504020204" pitchFamily="34" charset="0"/>
            </a:endParaRPr>
          </a:p>
          <a:p>
            <a:pPr algn="ctr">
              <a:lnSpc>
                <a:spcPct val="120000"/>
              </a:lnSpc>
            </a:pPr>
            <a:endParaRPr lang="zh-CN" altLang="en-US" sz="800" dirty="0">
              <a:solidFill>
                <a:schemeClr val="bg1"/>
              </a:solidFill>
              <a:latin typeface="Franklin Gothic Medium Cond" panose="020B0606030402020204" pitchFamily="34" charset="0"/>
              <a:ea typeface="Hiragino Sans GB W3" panose="020B0300000000000000" pitchFamily="34" charset="-122"/>
              <a:cs typeface="Open Sans" panose="020B0606030504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269155" y="28624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HelveticaNeueLT Pro 77 BdCn" panose="020B0706030502030204" pitchFamily="34" charset="0"/>
              </a:rPr>
              <a:t>03</a:t>
            </a:r>
            <a:endParaRPr lang="zh-CN" altLang="en-US" dirty="0"/>
          </a:p>
        </p:txBody>
      </p:sp>
      <p:sp>
        <p:nvSpPr>
          <p:cNvPr id="14" name="矩形 39"/>
          <p:cNvSpPr/>
          <p:nvPr/>
        </p:nvSpPr>
        <p:spPr>
          <a:xfrm>
            <a:off x="293627" y="101796"/>
            <a:ext cx="4147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Welcome To </a:t>
            </a:r>
            <a:r>
              <a:rPr lang="en-US" altLang="zh-CN" sz="3200" dirty="0" err="1" smtClean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Coolsummer</a:t>
            </a:r>
            <a:endParaRPr lang="zh-CN" altLang="zh-CN" sz="3200" dirty="0">
              <a:solidFill>
                <a:schemeClr val="bg1"/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  <p:sp>
        <p:nvSpPr>
          <p:cNvPr id="18" name="Rectangle 11"/>
          <p:cNvSpPr/>
          <p:nvPr/>
        </p:nvSpPr>
        <p:spPr>
          <a:xfrm>
            <a:off x="293627" y="594020"/>
            <a:ext cx="38426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schemeClr val="bg1"/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Welcome To The Cool Summer Studio: https://www.Coolsummer.Org</a:t>
            </a:r>
            <a:endParaRPr lang="zh-CN" altLang="zh-CN" sz="800" dirty="0">
              <a:solidFill>
                <a:schemeClr val="bg1"/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8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581868" y="1971086"/>
            <a:ext cx="3054904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17302" y="1971086"/>
            <a:ext cx="1058865" cy="1121569"/>
            <a:chOff x="3186113" y="1835944"/>
            <a:chExt cx="1114424" cy="1121569"/>
          </a:xfrm>
        </p:grpSpPr>
        <p:sp>
          <p:nvSpPr>
            <p:cNvPr id="3" name="矩形 2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794311" y="2121317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TIPS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32956" y="2137415"/>
            <a:ext cx="253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风格只能用 </a:t>
            </a: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52337" y="2520437"/>
            <a:ext cx="396000" cy="396000"/>
            <a:chOff x="2952337" y="2578037"/>
            <a:chExt cx="396000" cy="396000"/>
          </a:xfrm>
        </p:grpSpPr>
        <p:sp>
          <p:nvSpPr>
            <p:cNvPr id="39" name="文本框 38"/>
            <p:cNvSpPr txBox="1"/>
            <p:nvPr/>
          </p:nvSpPr>
          <p:spPr>
            <a:xfrm>
              <a:off x="2993885" y="259243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bg1"/>
                  </a:solidFill>
                </a:rPr>
                <a:t>4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952337" y="2578037"/>
              <a:ext cx="396000" cy="396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421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176130" y="1776412"/>
            <a:ext cx="776177" cy="2266772"/>
            <a:chOff x="1876865" y="1939894"/>
            <a:chExt cx="776177" cy="2266772"/>
          </a:xfrm>
        </p:grpSpPr>
        <p:grpSp>
          <p:nvGrpSpPr>
            <p:cNvPr id="35" name="组合 34"/>
            <p:cNvGrpSpPr/>
            <p:nvPr/>
          </p:nvGrpSpPr>
          <p:grpSpPr>
            <a:xfrm>
              <a:off x="1876865" y="1939894"/>
              <a:ext cx="776177" cy="1341009"/>
              <a:chOff x="1217496" y="1939894"/>
              <a:chExt cx="776177" cy="1341009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217496" y="1939894"/>
                <a:ext cx="776177" cy="134100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236252" y="1939894"/>
                <a:ext cx="738664" cy="134100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3600" dirty="0" smtClean="0">
                    <a:solidFill>
                      <a:schemeClr val="bg1"/>
                    </a:solidFill>
                  </a:rPr>
                  <a:t>颜色</a:t>
                </a:r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901416" y="3479592"/>
              <a:ext cx="727074" cy="727074"/>
              <a:chOff x="2341482" y="3194891"/>
              <a:chExt cx="727074" cy="727074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341482" y="3194891"/>
                <a:ext cx="727074" cy="72707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2382498" y="3358373"/>
                <a:ext cx="64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rgbClr val="FFC000"/>
                    </a:solidFill>
                    <a:latin typeface="+mn-ea"/>
                  </a:rPr>
                  <a:t>4</a:t>
                </a:r>
                <a:r>
                  <a:rPr lang="zh-CN" altLang="en-US" sz="2000" dirty="0" smtClean="0">
                    <a:solidFill>
                      <a:srgbClr val="FFC000"/>
                    </a:solidFill>
                    <a:latin typeface="+mn-ea"/>
                  </a:rPr>
                  <a:t>种</a:t>
                </a:r>
                <a:endParaRPr lang="zh-CN" altLang="en-US" sz="2000" dirty="0">
                  <a:solidFill>
                    <a:srgbClr val="FFC000"/>
                  </a:solidFill>
                  <a:latin typeface="+mn-ea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4925902" y="1776412"/>
            <a:ext cx="776177" cy="2266772"/>
            <a:chOff x="3277124" y="1939894"/>
            <a:chExt cx="776177" cy="2266772"/>
          </a:xfrm>
        </p:grpSpPr>
        <p:grpSp>
          <p:nvGrpSpPr>
            <p:cNvPr id="36" name="组合 35"/>
            <p:cNvGrpSpPr/>
            <p:nvPr/>
          </p:nvGrpSpPr>
          <p:grpSpPr>
            <a:xfrm>
              <a:off x="3277124" y="1939894"/>
              <a:ext cx="776177" cy="1341009"/>
              <a:chOff x="3339816" y="1939894"/>
              <a:chExt cx="776177" cy="1341009"/>
            </a:xfrm>
          </p:grpSpPr>
          <p:sp>
            <p:nvSpPr>
              <p:cNvPr id="87" name="矩形 86"/>
              <p:cNvSpPr/>
              <p:nvPr/>
            </p:nvSpPr>
            <p:spPr>
              <a:xfrm>
                <a:off x="3339816" y="1939894"/>
                <a:ext cx="776177" cy="134100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文本框 87"/>
              <p:cNvSpPr txBox="1"/>
              <p:nvPr/>
            </p:nvSpPr>
            <p:spPr>
              <a:xfrm>
                <a:off x="3358572" y="1939894"/>
                <a:ext cx="738664" cy="134100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3600" dirty="0" smtClean="0">
                    <a:solidFill>
                      <a:schemeClr val="bg1"/>
                    </a:solidFill>
                  </a:rPr>
                  <a:t>字体</a:t>
                </a:r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组合 88"/>
            <p:cNvGrpSpPr/>
            <p:nvPr/>
          </p:nvGrpSpPr>
          <p:grpSpPr>
            <a:xfrm>
              <a:off x="3301675" y="3479592"/>
              <a:ext cx="727074" cy="727074"/>
              <a:chOff x="2341482" y="3194891"/>
              <a:chExt cx="727074" cy="727074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2341482" y="3194891"/>
                <a:ext cx="727074" cy="72707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2382498" y="3358373"/>
                <a:ext cx="64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FFC000"/>
                    </a:solidFill>
                    <a:latin typeface="+mn-ea"/>
                  </a:rPr>
                  <a:t>2</a:t>
                </a:r>
                <a:r>
                  <a:rPr lang="zh-CN" altLang="en-US" sz="2000" dirty="0" smtClean="0">
                    <a:solidFill>
                      <a:srgbClr val="FFC000"/>
                    </a:solidFill>
                    <a:latin typeface="+mn-ea"/>
                  </a:rPr>
                  <a:t>种</a:t>
                </a:r>
                <a:endParaRPr lang="zh-CN" altLang="en-US" sz="2000" dirty="0">
                  <a:solidFill>
                    <a:srgbClr val="FFC000"/>
                  </a:solidFill>
                  <a:latin typeface="+mn-ea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3575567" y="1776412"/>
            <a:ext cx="776177" cy="2266772"/>
            <a:chOff x="5323781" y="1939894"/>
            <a:chExt cx="776177" cy="2266772"/>
          </a:xfrm>
        </p:grpSpPr>
        <p:grpSp>
          <p:nvGrpSpPr>
            <p:cNvPr id="37" name="组合 36"/>
            <p:cNvGrpSpPr/>
            <p:nvPr/>
          </p:nvGrpSpPr>
          <p:grpSpPr>
            <a:xfrm>
              <a:off x="5323781" y="1939894"/>
              <a:ext cx="776177" cy="1341009"/>
              <a:chOff x="5361252" y="1939894"/>
              <a:chExt cx="776177" cy="1341009"/>
            </a:xfrm>
          </p:grpSpPr>
          <p:sp>
            <p:nvSpPr>
              <p:cNvPr id="93" name="矩形 92"/>
              <p:cNvSpPr/>
              <p:nvPr/>
            </p:nvSpPr>
            <p:spPr>
              <a:xfrm>
                <a:off x="5361252" y="1939894"/>
                <a:ext cx="776177" cy="134100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5380008" y="1939894"/>
                <a:ext cx="738664" cy="134100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3600" dirty="0" smtClean="0">
                    <a:solidFill>
                      <a:schemeClr val="bg1"/>
                    </a:solidFill>
                  </a:rPr>
                  <a:t>字号</a:t>
                </a:r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5348332" y="3479592"/>
              <a:ext cx="727074" cy="727074"/>
              <a:chOff x="2341482" y="3194891"/>
              <a:chExt cx="727074" cy="727074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2341482" y="3194891"/>
                <a:ext cx="727074" cy="72707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文本框 96"/>
              <p:cNvSpPr txBox="1"/>
              <p:nvPr/>
            </p:nvSpPr>
            <p:spPr>
              <a:xfrm>
                <a:off x="2382498" y="3358373"/>
                <a:ext cx="64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FFC000"/>
                    </a:solidFill>
                    <a:latin typeface="+mn-ea"/>
                  </a:rPr>
                  <a:t>3</a:t>
                </a:r>
                <a:r>
                  <a:rPr lang="zh-CN" altLang="en-US" sz="2000" dirty="0" smtClean="0">
                    <a:solidFill>
                      <a:srgbClr val="FFC000"/>
                    </a:solidFill>
                    <a:latin typeface="+mn-ea"/>
                  </a:rPr>
                  <a:t>种</a:t>
                </a:r>
                <a:endParaRPr lang="zh-CN" altLang="en-US" sz="2000" dirty="0">
                  <a:solidFill>
                    <a:srgbClr val="FFC000"/>
                  </a:solidFill>
                  <a:latin typeface="+mn-ea"/>
                </a:endParaRP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6300788" y="1776412"/>
            <a:ext cx="776177" cy="2266772"/>
            <a:chOff x="7395659" y="1939894"/>
            <a:chExt cx="776177" cy="2266772"/>
          </a:xfrm>
        </p:grpSpPr>
        <p:grpSp>
          <p:nvGrpSpPr>
            <p:cNvPr id="104" name="组合 103"/>
            <p:cNvGrpSpPr/>
            <p:nvPr/>
          </p:nvGrpSpPr>
          <p:grpSpPr>
            <a:xfrm>
              <a:off x="7395659" y="1939894"/>
              <a:ext cx="776177" cy="1341009"/>
              <a:chOff x="7433130" y="1939894"/>
              <a:chExt cx="776177" cy="1341009"/>
            </a:xfrm>
          </p:grpSpPr>
          <p:sp>
            <p:nvSpPr>
              <p:cNvPr id="99" name="矩形 98"/>
              <p:cNvSpPr/>
              <p:nvPr/>
            </p:nvSpPr>
            <p:spPr>
              <a:xfrm>
                <a:off x="7433130" y="1939894"/>
                <a:ext cx="776177" cy="134100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文本框 99"/>
              <p:cNvSpPr txBox="1"/>
              <p:nvPr/>
            </p:nvSpPr>
            <p:spPr>
              <a:xfrm>
                <a:off x="7451886" y="1939894"/>
                <a:ext cx="738664" cy="134100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3600" dirty="0" smtClean="0">
                    <a:solidFill>
                      <a:schemeClr val="bg1"/>
                    </a:solidFill>
                  </a:rPr>
                  <a:t>风格</a:t>
                </a:r>
                <a:endParaRPr lang="zh-CN" altLang="en-US" sz="3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1" name="组合 100"/>
            <p:cNvGrpSpPr/>
            <p:nvPr/>
          </p:nvGrpSpPr>
          <p:grpSpPr>
            <a:xfrm>
              <a:off x="7420210" y="3479592"/>
              <a:ext cx="727074" cy="727074"/>
              <a:chOff x="2341482" y="3194891"/>
              <a:chExt cx="727074" cy="727074"/>
            </a:xfrm>
          </p:grpSpPr>
          <p:sp>
            <p:nvSpPr>
              <p:cNvPr id="102" name="椭圆 101"/>
              <p:cNvSpPr/>
              <p:nvPr/>
            </p:nvSpPr>
            <p:spPr>
              <a:xfrm>
                <a:off x="2341482" y="3194891"/>
                <a:ext cx="727074" cy="72707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文本框 102"/>
              <p:cNvSpPr txBox="1"/>
              <p:nvPr/>
            </p:nvSpPr>
            <p:spPr>
              <a:xfrm>
                <a:off x="2382498" y="3358373"/>
                <a:ext cx="64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rgbClr val="FFC000"/>
                    </a:solidFill>
                    <a:latin typeface="+mn-ea"/>
                  </a:rPr>
                  <a:t>1</a:t>
                </a:r>
                <a:r>
                  <a:rPr lang="zh-CN" altLang="en-US" sz="2000" dirty="0" smtClean="0">
                    <a:solidFill>
                      <a:srgbClr val="FFC000"/>
                    </a:solidFill>
                    <a:latin typeface="+mn-ea"/>
                  </a:rPr>
                  <a:t>种</a:t>
                </a:r>
                <a:endParaRPr lang="zh-CN" altLang="en-US" sz="2000" dirty="0">
                  <a:solidFill>
                    <a:srgbClr val="FFC000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408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5954486" cy="5143500"/>
            <a:chOff x="0" y="0"/>
            <a:chExt cx="7939314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1" r="10708"/>
            <a:stretch/>
          </p:blipFill>
          <p:spPr>
            <a:xfrm>
              <a:off x="0" y="0"/>
              <a:ext cx="7939314" cy="6858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0" y="0"/>
              <a:ext cx="7939314" cy="6858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957943" y="1624693"/>
            <a:ext cx="4038600" cy="189411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方正兰亭细黑_GBK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88868" y="2643068"/>
            <a:ext cx="3376749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631" y="1929319"/>
            <a:ext cx="3314987" cy="88247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42128" y="681468"/>
            <a:ext cx="2298664" cy="641591"/>
            <a:chOff x="6342128" y="827124"/>
            <a:chExt cx="2298664" cy="641591"/>
          </a:xfrm>
        </p:grpSpPr>
        <p:sp>
          <p:nvSpPr>
            <p:cNvPr id="9" name="文本框 8"/>
            <p:cNvSpPr txBox="1"/>
            <p:nvPr/>
          </p:nvSpPr>
          <p:spPr>
            <a:xfrm>
              <a:off x="6343906" y="1053217"/>
              <a:ext cx="22968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美化四原则之一：对比</a:t>
              </a:r>
              <a:endPara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342128" y="827124"/>
              <a:ext cx="116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01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342128" y="1477215"/>
            <a:ext cx="2296887" cy="599883"/>
            <a:chOff x="6342128" y="1842998"/>
            <a:chExt cx="2296887" cy="599883"/>
          </a:xfrm>
        </p:grpSpPr>
        <p:sp>
          <p:nvSpPr>
            <p:cNvPr id="10" name="文本框 9"/>
            <p:cNvSpPr txBox="1"/>
            <p:nvPr/>
          </p:nvSpPr>
          <p:spPr>
            <a:xfrm>
              <a:off x="6342129" y="2065470"/>
              <a:ext cx="2296886" cy="377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美化四原则之二：重复</a:t>
              </a:r>
              <a:endPara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342128" y="1842998"/>
              <a:ext cx="116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02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342128" y="2231254"/>
            <a:ext cx="2296886" cy="599883"/>
            <a:chOff x="6342128" y="2850780"/>
            <a:chExt cx="2296886" cy="599883"/>
          </a:xfrm>
        </p:grpSpPr>
        <p:sp>
          <p:nvSpPr>
            <p:cNvPr id="11" name="文本框 10"/>
            <p:cNvSpPr txBox="1"/>
            <p:nvPr/>
          </p:nvSpPr>
          <p:spPr>
            <a:xfrm>
              <a:off x="6342128" y="3073252"/>
              <a:ext cx="2296886" cy="377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美化四原则之三：对齐</a:t>
              </a:r>
              <a:endPara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342128" y="2850780"/>
              <a:ext cx="116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03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342128" y="2985293"/>
            <a:ext cx="2296887" cy="644102"/>
            <a:chOff x="6342128" y="3866654"/>
            <a:chExt cx="2296887" cy="644102"/>
          </a:xfrm>
        </p:grpSpPr>
        <p:sp>
          <p:nvSpPr>
            <p:cNvPr id="18" name="文本框 17"/>
            <p:cNvSpPr txBox="1"/>
            <p:nvPr/>
          </p:nvSpPr>
          <p:spPr>
            <a:xfrm>
              <a:off x="6342129" y="4095258"/>
              <a:ext cx="22968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美化四原则之四：亲密</a:t>
              </a:r>
              <a:endPara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342128" y="3866654"/>
              <a:ext cx="116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04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342128" y="3783552"/>
            <a:ext cx="2296887" cy="606015"/>
            <a:chOff x="6342128" y="3866654"/>
            <a:chExt cx="2296887" cy="606015"/>
          </a:xfrm>
        </p:grpSpPr>
        <p:sp>
          <p:nvSpPr>
            <p:cNvPr id="29" name="文本框 28"/>
            <p:cNvSpPr txBox="1"/>
            <p:nvPr/>
          </p:nvSpPr>
          <p:spPr>
            <a:xfrm>
              <a:off x="6342129" y="4095258"/>
              <a:ext cx="2296886" cy="377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美化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</a:t>
              </a:r>
              <a:endPara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342128" y="3866654"/>
              <a:ext cx="116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05</a:t>
              </a:r>
              <a:endPara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1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84811" y="-932380"/>
            <a:ext cx="3376749" cy="6324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</a:p>
        </p:txBody>
      </p:sp>
      <p:sp>
        <p:nvSpPr>
          <p:cNvPr id="5" name="椭圆 4"/>
          <p:cNvSpPr/>
          <p:nvPr/>
        </p:nvSpPr>
        <p:spPr>
          <a:xfrm>
            <a:off x="4353198" y="914401"/>
            <a:ext cx="3269794" cy="3269794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方正兰亭细黑_GBK" panose="02000000000000000000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685" y="2302949"/>
            <a:ext cx="2272481" cy="74987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090310" y="1685329"/>
            <a:ext cx="1795570" cy="1042842"/>
            <a:chOff x="5090307" y="1331386"/>
            <a:chExt cx="1795570" cy="1042842"/>
          </a:xfrm>
        </p:grpSpPr>
        <p:sp>
          <p:nvSpPr>
            <p:cNvPr id="12" name="文本框 11"/>
            <p:cNvSpPr txBox="1"/>
            <p:nvPr/>
          </p:nvSpPr>
          <p:spPr>
            <a:xfrm>
              <a:off x="5090307" y="1331386"/>
              <a:ext cx="1795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  复</a:t>
              </a:r>
              <a:endParaRPr lang="zh-CN" altLang="en-US" sz="4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225283" y="1974118"/>
              <a:ext cx="15256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169881" y="3370903"/>
            <a:ext cx="157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美化四原则</a:t>
            </a:r>
            <a:endParaRPr lang="en-US" altLang="zh-CN" sz="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42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90" y="1186906"/>
            <a:ext cx="2612419" cy="3869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55" y="1311275"/>
            <a:ext cx="2572861" cy="35755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1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3097" r="1346" b="15045"/>
          <a:stretch/>
        </p:blipFill>
        <p:spPr>
          <a:xfrm>
            <a:off x="4593178" y="482856"/>
            <a:ext cx="4300770" cy="18099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2914" r="1143" b="15792"/>
          <a:stretch/>
        </p:blipFill>
        <p:spPr>
          <a:xfrm>
            <a:off x="4571994" y="2915204"/>
            <a:ext cx="4291809" cy="17974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t="3105" r="1528" b="15443"/>
          <a:stretch/>
        </p:blipFill>
        <p:spPr>
          <a:xfrm>
            <a:off x="301369" y="2915204"/>
            <a:ext cx="4291809" cy="18009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2992" r="1997" b="16352"/>
          <a:stretch/>
        </p:blipFill>
        <p:spPr>
          <a:xfrm>
            <a:off x="290587" y="482855"/>
            <a:ext cx="4302591" cy="17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582696" y="1762286"/>
            <a:ext cx="4846805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718131" y="1762286"/>
            <a:ext cx="1058865" cy="1121569"/>
            <a:chOff x="3186113" y="1835944"/>
            <a:chExt cx="1114424" cy="1121569"/>
          </a:xfrm>
        </p:grpSpPr>
        <p:sp>
          <p:nvSpPr>
            <p:cNvPr id="26" name="矩形 25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998585" y="1961433"/>
            <a:ext cx="4209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通过刻意重复使用某种元素，来达到视觉统一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415489" y="3060953"/>
            <a:ext cx="723014" cy="723014"/>
            <a:chOff x="347330" y="340242"/>
            <a:chExt cx="723014" cy="723014"/>
          </a:xfrm>
        </p:grpSpPr>
        <p:sp>
          <p:nvSpPr>
            <p:cNvPr id="32" name="椭圆 31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字体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11916" y="3060953"/>
            <a:ext cx="723014" cy="723014"/>
            <a:chOff x="347330" y="340242"/>
            <a:chExt cx="723014" cy="723014"/>
          </a:xfrm>
        </p:grpSpPr>
        <p:sp>
          <p:nvSpPr>
            <p:cNvPr id="35" name="椭圆 3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配色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808343" y="3060953"/>
            <a:ext cx="723014" cy="723014"/>
            <a:chOff x="347330" y="340242"/>
            <a:chExt cx="723014" cy="723014"/>
          </a:xfrm>
        </p:grpSpPr>
        <p:sp>
          <p:nvSpPr>
            <p:cNvPr id="38" name="椭圆 37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形状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04771" y="3060953"/>
            <a:ext cx="723014" cy="723014"/>
            <a:chOff x="347330" y="340242"/>
            <a:chExt cx="723014" cy="723014"/>
          </a:xfrm>
        </p:grpSpPr>
        <p:sp>
          <p:nvSpPr>
            <p:cNvPr id="41" name="椭圆 40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风格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1720628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1724117" y="4007637"/>
            <a:ext cx="5698240" cy="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417687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669313" y="1973884"/>
            <a:ext cx="971107" cy="738427"/>
            <a:chOff x="1626781" y="1984517"/>
            <a:chExt cx="971107" cy="738427"/>
          </a:xfrm>
        </p:grpSpPr>
        <p:sp>
          <p:nvSpPr>
            <p:cNvPr id="28" name="文本框 27"/>
            <p:cNvSpPr txBox="1"/>
            <p:nvPr/>
          </p:nvSpPr>
          <p:spPr>
            <a:xfrm>
              <a:off x="1763520" y="1984517"/>
              <a:ext cx="697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626781" y="2445945"/>
              <a:ext cx="97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Repetition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0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8">
            <a:extLst>
              <a:ext uri="{FF2B5EF4-FFF2-40B4-BE49-F238E27FC236}">
                <a16:creationId xmlns:a16="http://schemas.microsoft.com/office/drawing/2014/main" id="{D46735A1-613A-4A54-8266-7E8C80DD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167" y="0"/>
            <a:ext cx="9137667" cy="5143500"/>
          </a:xfrm>
          <a:prstGeom prst="rect">
            <a:avLst/>
          </a:prstGeom>
          <a:noFill/>
        </p:spPr>
      </p:pic>
      <p:sp>
        <p:nvSpPr>
          <p:cNvPr id="7" name="타원 9">
            <a:extLst>
              <a:ext uri="{FF2B5EF4-FFF2-40B4-BE49-F238E27FC236}">
                <a16:creationId xmlns:a16="http://schemas.microsoft.com/office/drawing/2014/main" id="{D1784127-E148-402C-9D51-35E43F1E5223}"/>
              </a:ext>
            </a:extLst>
          </p:cNvPr>
          <p:cNvSpPr/>
          <p:nvPr/>
        </p:nvSpPr>
        <p:spPr bwMode="auto">
          <a:xfrm>
            <a:off x="2911067" y="1232288"/>
            <a:ext cx="3321867" cy="3321867"/>
          </a:xfrm>
          <a:prstGeom prst="ellipse">
            <a:avLst/>
          </a:prstGeom>
          <a:noFill/>
          <a:ln w="76200" cmpd="thickThin">
            <a:solidFill>
              <a:srgbClr val="FF6600"/>
            </a:solidFill>
          </a:ln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1013" kern="0"/>
          </a:p>
        </p:txBody>
      </p:sp>
      <p:sp>
        <p:nvSpPr>
          <p:cNvPr id="8" name="직사각형 3">
            <a:extLst>
              <a:ext uri="{FF2B5EF4-FFF2-40B4-BE49-F238E27FC236}">
                <a16:creationId xmlns:a16="http://schemas.microsoft.com/office/drawing/2014/main" id="{7623FE57-6DD3-43AF-9F79-5973DF1D9CF5}"/>
              </a:ext>
            </a:extLst>
          </p:cNvPr>
          <p:cNvSpPr/>
          <p:nvPr/>
        </p:nvSpPr>
        <p:spPr>
          <a:xfrm>
            <a:off x="445568" y="380749"/>
            <a:ext cx="3959738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lang="zh-CN" altLang="en-US" sz="1950" b="1" kern="0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构建顾客满意度体制的努力与成果</a:t>
            </a:r>
            <a:endParaRPr lang="ko-KR" altLang="en-US" sz="1950" b="1" kern="0" dirty="0">
              <a:ln>
                <a:solidFill>
                  <a:schemeClr val="bg1"/>
                </a:solidFill>
              </a:ln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E28E12B-A90D-4A99-9854-D073A0F2279D}"/>
              </a:ext>
            </a:extLst>
          </p:cNvPr>
          <p:cNvSpPr/>
          <p:nvPr/>
        </p:nvSpPr>
        <p:spPr>
          <a:xfrm>
            <a:off x="1464447" y="750081"/>
            <a:ext cx="6181101" cy="4138194"/>
          </a:xfrm>
          <a:prstGeom prst="rect">
            <a:avLst/>
          </a:prstGeom>
          <a:noFill/>
        </p:spPr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71B647C-706B-4DCD-ABC9-71F7F0C2F644}"/>
              </a:ext>
            </a:extLst>
          </p:cNvPr>
          <p:cNvSpPr/>
          <p:nvPr/>
        </p:nvSpPr>
        <p:spPr>
          <a:xfrm>
            <a:off x="3841475" y="2166438"/>
            <a:ext cx="1427043" cy="1427043"/>
          </a:xfrm>
          <a:custGeom>
            <a:avLst/>
            <a:gdLst>
              <a:gd name="connsiteX0" fmla="*/ 0 w 1902724"/>
              <a:gd name="connsiteY0" fmla="*/ 951362 h 1902724"/>
              <a:gd name="connsiteX1" fmla="*/ 951362 w 1902724"/>
              <a:gd name="connsiteY1" fmla="*/ 0 h 1902724"/>
              <a:gd name="connsiteX2" fmla="*/ 1902724 w 1902724"/>
              <a:gd name="connsiteY2" fmla="*/ 951362 h 1902724"/>
              <a:gd name="connsiteX3" fmla="*/ 951362 w 1902724"/>
              <a:gd name="connsiteY3" fmla="*/ 1902724 h 1902724"/>
              <a:gd name="connsiteX4" fmla="*/ 0 w 1902724"/>
              <a:gd name="connsiteY4" fmla="*/ 951362 h 190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2724" h="1902724">
                <a:moveTo>
                  <a:pt x="0" y="951362"/>
                </a:moveTo>
                <a:cubicBezTo>
                  <a:pt x="0" y="425939"/>
                  <a:pt x="425939" y="0"/>
                  <a:pt x="951362" y="0"/>
                </a:cubicBezTo>
                <a:cubicBezTo>
                  <a:pt x="1476785" y="0"/>
                  <a:pt x="1902724" y="425939"/>
                  <a:pt x="1902724" y="951362"/>
                </a:cubicBezTo>
                <a:cubicBezTo>
                  <a:pt x="1902724" y="1476785"/>
                  <a:pt x="1476785" y="1902724"/>
                  <a:pt x="951362" y="1902724"/>
                </a:cubicBezTo>
                <a:cubicBezTo>
                  <a:pt x="425939" y="1902724"/>
                  <a:pt x="0" y="1476785"/>
                  <a:pt x="0" y="951362"/>
                </a:cubicBezTo>
                <a:close/>
              </a:path>
            </a:pathLst>
          </a:cu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0898" tIns="270898" rIns="270898" bIns="270898" numCol="1" spcCol="1270" anchor="ctr" anchorCtr="0">
            <a:noAutofit/>
          </a:bodyPr>
          <a:lstStyle/>
          <a:p>
            <a:pPr algn="ctr" defTabSz="2166938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4875"/>
              <a:t> </a:t>
            </a:r>
            <a:endParaRPr lang="ko-KR" altLang="en-US" sz="4875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41D5D8E-AE6F-4F9E-AFC0-F8873BE57042}"/>
              </a:ext>
            </a:extLst>
          </p:cNvPr>
          <p:cNvSpPr/>
          <p:nvPr/>
        </p:nvSpPr>
        <p:spPr>
          <a:xfrm>
            <a:off x="4071095" y="847600"/>
            <a:ext cx="967805" cy="967805"/>
          </a:xfrm>
          <a:custGeom>
            <a:avLst/>
            <a:gdLst>
              <a:gd name="connsiteX0" fmla="*/ 0 w 1290407"/>
              <a:gd name="connsiteY0" fmla="*/ 645204 h 1290407"/>
              <a:gd name="connsiteX1" fmla="*/ 645204 w 1290407"/>
              <a:gd name="connsiteY1" fmla="*/ 0 h 1290407"/>
              <a:gd name="connsiteX2" fmla="*/ 1290408 w 1290407"/>
              <a:gd name="connsiteY2" fmla="*/ 645204 h 1290407"/>
              <a:gd name="connsiteX3" fmla="*/ 645204 w 1290407"/>
              <a:gd name="connsiteY3" fmla="*/ 1290408 h 1290407"/>
              <a:gd name="connsiteX4" fmla="*/ 0 w 1290407"/>
              <a:gd name="connsiteY4" fmla="*/ 645204 h 129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07" h="1290407">
                <a:moveTo>
                  <a:pt x="0" y="645204"/>
                </a:moveTo>
                <a:cubicBezTo>
                  <a:pt x="0" y="288868"/>
                  <a:pt x="288868" y="0"/>
                  <a:pt x="645204" y="0"/>
                </a:cubicBezTo>
                <a:cubicBezTo>
                  <a:pt x="1001540" y="0"/>
                  <a:pt x="1290408" y="288868"/>
                  <a:pt x="1290408" y="645204"/>
                </a:cubicBezTo>
                <a:cubicBezTo>
                  <a:pt x="1290408" y="1001540"/>
                  <a:pt x="1001540" y="1290408"/>
                  <a:pt x="645204" y="1290408"/>
                </a:cubicBezTo>
                <a:cubicBezTo>
                  <a:pt x="288868" y="1290408"/>
                  <a:pt x="0" y="1001540"/>
                  <a:pt x="0" y="645204"/>
                </a:cubicBezTo>
                <a:close/>
              </a:path>
            </a:pathLst>
          </a:custGeom>
          <a:solidFill>
            <a:schemeClr val="accent2"/>
          </a:solidFill>
          <a:ln w="127000" cmpd="thickThin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60782" tIns="160782" rIns="160782" bIns="160782" numCol="1" spcCol="1270" anchor="ctr" anchorCtr="0">
            <a:noAutofit/>
          </a:bodyPr>
          <a:lstStyle/>
          <a:p>
            <a:pPr algn="ctr" defTabSz="6667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一般</a:t>
            </a:r>
            <a:r>
              <a:rPr lang="en-US" altLang="zh-CN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/>
            </a:r>
            <a:br>
              <a:rPr lang="en-US" altLang="zh-CN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r>
              <a:rPr lang="zh-CN" altLang="en-US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个人</a:t>
            </a:r>
            <a:endParaRPr lang="ko-KR" altLang="en-US" sz="1500" b="1" dirty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358DE7A-FB59-4EF6-9A66-2DBDA16AA549}"/>
              </a:ext>
            </a:extLst>
          </p:cNvPr>
          <p:cNvSpPr/>
          <p:nvPr/>
        </p:nvSpPr>
        <p:spPr>
          <a:xfrm>
            <a:off x="5447858" y="1821651"/>
            <a:ext cx="1159619" cy="1159619"/>
          </a:xfrm>
          <a:custGeom>
            <a:avLst/>
            <a:gdLst>
              <a:gd name="connsiteX0" fmla="*/ 0 w 1546159"/>
              <a:gd name="connsiteY0" fmla="*/ 773080 h 1546159"/>
              <a:gd name="connsiteX1" fmla="*/ 773080 w 1546159"/>
              <a:gd name="connsiteY1" fmla="*/ 0 h 1546159"/>
              <a:gd name="connsiteX2" fmla="*/ 1546160 w 1546159"/>
              <a:gd name="connsiteY2" fmla="*/ 773080 h 1546159"/>
              <a:gd name="connsiteX3" fmla="*/ 773080 w 1546159"/>
              <a:gd name="connsiteY3" fmla="*/ 1546160 h 1546159"/>
              <a:gd name="connsiteX4" fmla="*/ 0 w 1546159"/>
              <a:gd name="connsiteY4" fmla="*/ 773080 h 154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159" h="1546159">
                <a:moveTo>
                  <a:pt x="0" y="773080"/>
                </a:moveTo>
                <a:cubicBezTo>
                  <a:pt x="0" y="346120"/>
                  <a:pt x="346120" y="0"/>
                  <a:pt x="773080" y="0"/>
                </a:cubicBezTo>
                <a:cubicBezTo>
                  <a:pt x="1200040" y="0"/>
                  <a:pt x="1546160" y="346120"/>
                  <a:pt x="1546160" y="773080"/>
                </a:cubicBezTo>
                <a:cubicBezTo>
                  <a:pt x="1546160" y="1200040"/>
                  <a:pt x="1200040" y="1546160"/>
                  <a:pt x="773080" y="1546160"/>
                </a:cubicBezTo>
                <a:cubicBezTo>
                  <a:pt x="346120" y="1546160"/>
                  <a:pt x="0" y="1200040"/>
                  <a:pt x="0" y="773080"/>
                </a:cubicBezTo>
                <a:close/>
              </a:path>
            </a:pathLst>
          </a:custGeom>
          <a:solidFill>
            <a:schemeClr val="accent2"/>
          </a:solidFill>
          <a:ln w="127000" cmpd="thickThin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8873" tIns="188873" rIns="188873" bIns="188873" numCol="1" spcCol="1270" anchor="ctr" anchorCtr="0">
            <a:noAutofit/>
          </a:bodyPr>
          <a:lstStyle/>
          <a:p>
            <a:pPr algn="ctr" defTabSz="6667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参与</a:t>
            </a:r>
            <a:r>
              <a:rPr lang="en-US" altLang="ko-KR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ko-KR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</a:br>
            <a:r>
              <a:rPr lang="zh-CN" altLang="en-US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服务机构</a:t>
            </a:r>
            <a:endParaRPr lang="ko-KR" altLang="en-US" sz="1500" b="1" dirty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8050735-9D90-4C7C-A549-6753B382F969}"/>
              </a:ext>
            </a:extLst>
          </p:cNvPr>
          <p:cNvSpPr/>
          <p:nvPr/>
        </p:nvSpPr>
        <p:spPr>
          <a:xfrm>
            <a:off x="4840341" y="3572141"/>
            <a:ext cx="1316146" cy="1316134"/>
          </a:xfrm>
          <a:custGeom>
            <a:avLst/>
            <a:gdLst>
              <a:gd name="connsiteX0" fmla="*/ 0 w 1754861"/>
              <a:gd name="connsiteY0" fmla="*/ 877423 h 1754845"/>
              <a:gd name="connsiteX1" fmla="*/ 877431 w 1754861"/>
              <a:gd name="connsiteY1" fmla="*/ 0 h 1754845"/>
              <a:gd name="connsiteX2" fmla="*/ 1754862 w 1754861"/>
              <a:gd name="connsiteY2" fmla="*/ 877423 h 1754845"/>
              <a:gd name="connsiteX3" fmla="*/ 877431 w 1754861"/>
              <a:gd name="connsiteY3" fmla="*/ 1754846 h 1754845"/>
              <a:gd name="connsiteX4" fmla="*/ 0 w 1754861"/>
              <a:gd name="connsiteY4" fmla="*/ 877423 h 17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861" h="1754845">
                <a:moveTo>
                  <a:pt x="0" y="877423"/>
                </a:moveTo>
                <a:cubicBezTo>
                  <a:pt x="0" y="392836"/>
                  <a:pt x="392839" y="0"/>
                  <a:pt x="877431" y="0"/>
                </a:cubicBezTo>
                <a:cubicBezTo>
                  <a:pt x="1362023" y="0"/>
                  <a:pt x="1754862" y="392836"/>
                  <a:pt x="1754862" y="877423"/>
                </a:cubicBezTo>
                <a:cubicBezTo>
                  <a:pt x="1754862" y="1362010"/>
                  <a:pt x="1362023" y="1754846"/>
                  <a:pt x="877431" y="1754846"/>
                </a:cubicBezTo>
                <a:cubicBezTo>
                  <a:pt x="392839" y="1754846"/>
                  <a:pt x="0" y="1362010"/>
                  <a:pt x="0" y="877423"/>
                </a:cubicBezTo>
                <a:close/>
              </a:path>
            </a:pathLst>
          </a:custGeom>
          <a:solidFill>
            <a:schemeClr val="accent6"/>
          </a:solidFill>
          <a:ln w="127000" cmpd="thickThin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5605" tIns="215603" rIns="215605" bIns="215603" numCol="1" spcCol="1270" anchor="ctr" anchorCtr="0">
            <a:noAutofit/>
          </a:bodyPr>
          <a:lstStyle/>
          <a:p>
            <a:pPr algn="ctr" defTabSz="8001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中小</a:t>
            </a:r>
            <a:r>
              <a:rPr lang="en-US" altLang="zh-CN" sz="1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/>
            </a:r>
            <a:br>
              <a:rPr lang="en-US" altLang="zh-CN" sz="1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r>
              <a:rPr lang="zh-CN" altLang="en-US" sz="1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企业</a:t>
            </a:r>
            <a:endParaRPr lang="en-US" altLang="ko-KR" sz="1800" b="1" dirty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7AA8E721-BC72-4D86-A5C0-2BBAAA93D553}"/>
              </a:ext>
            </a:extLst>
          </p:cNvPr>
          <p:cNvSpPr/>
          <p:nvPr/>
        </p:nvSpPr>
        <p:spPr>
          <a:xfrm>
            <a:off x="2934384" y="3572141"/>
            <a:ext cx="1316146" cy="1316134"/>
          </a:xfrm>
          <a:custGeom>
            <a:avLst/>
            <a:gdLst>
              <a:gd name="connsiteX0" fmla="*/ 0 w 1754861"/>
              <a:gd name="connsiteY0" fmla="*/ 877423 h 1754845"/>
              <a:gd name="connsiteX1" fmla="*/ 877431 w 1754861"/>
              <a:gd name="connsiteY1" fmla="*/ 0 h 1754845"/>
              <a:gd name="connsiteX2" fmla="*/ 1754862 w 1754861"/>
              <a:gd name="connsiteY2" fmla="*/ 877423 h 1754845"/>
              <a:gd name="connsiteX3" fmla="*/ 877431 w 1754861"/>
              <a:gd name="connsiteY3" fmla="*/ 1754846 h 1754845"/>
              <a:gd name="connsiteX4" fmla="*/ 0 w 1754861"/>
              <a:gd name="connsiteY4" fmla="*/ 877423 h 17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861" h="1754845">
                <a:moveTo>
                  <a:pt x="0" y="877423"/>
                </a:moveTo>
                <a:cubicBezTo>
                  <a:pt x="0" y="392836"/>
                  <a:pt x="392839" y="0"/>
                  <a:pt x="877431" y="0"/>
                </a:cubicBezTo>
                <a:cubicBezTo>
                  <a:pt x="1362023" y="0"/>
                  <a:pt x="1754862" y="392836"/>
                  <a:pt x="1754862" y="877423"/>
                </a:cubicBezTo>
                <a:cubicBezTo>
                  <a:pt x="1754862" y="1362010"/>
                  <a:pt x="1362023" y="1754846"/>
                  <a:pt x="877431" y="1754846"/>
                </a:cubicBezTo>
                <a:cubicBezTo>
                  <a:pt x="392839" y="1754846"/>
                  <a:pt x="0" y="1362010"/>
                  <a:pt x="0" y="877423"/>
                </a:cubicBezTo>
                <a:close/>
              </a:path>
            </a:pathLst>
          </a:custGeom>
          <a:solidFill>
            <a:schemeClr val="accent4"/>
          </a:solidFill>
          <a:ln w="127000" cmpd="thickThin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5605" tIns="215603" rIns="215605" bIns="215603" numCol="1" spcCol="1270" anchor="ctr" anchorCtr="0">
            <a:noAutofit/>
          </a:bodyPr>
          <a:lstStyle/>
          <a:p>
            <a:pPr algn="ctr" defTabSz="8001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设计</a:t>
            </a:r>
            <a:r>
              <a:rPr lang="en-US" altLang="zh-CN" sz="1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/>
            </a:r>
            <a:br>
              <a:rPr lang="en-US" altLang="zh-CN" sz="1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r>
              <a:rPr lang="zh-CN" altLang="en-US" sz="1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企业</a:t>
            </a:r>
            <a:endParaRPr lang="ko-KR" altLang="en-US" sz="1800" b="1" dirty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AD93EF99-ED1D-4BA1-AB4F-87C76B950D8C}"/>
              </a:ext>
            </a:extLst>
          </p:cNvPr>
          <p:cNvSpPr/>
          <p:nvPr/>
        </p:nvSpPr>
        <p:spPr>
          <a:xfrm>
            <a:off x="2502517" y="1821651"/>
            <a:ext cx="1159619" cy="1159619"/>
          </a:xfrm>
          <a:custGeom>
            <a:avLst/>
            <a:gdLst>
              <a:gd name="connsiteX0" fmla="*/ 0 w 1546159"/>
              <a:gd name="connsiteY0" fmla="*/ 773080 h 1546159"/>
              <a:gd name="connsiteX1" fmla="*/ 773080 w 1546159"/>
              <a:gd name="connsiteY1" fmla="*/ 0 h 1546159"/>
              <a:gd name="connsiteX2" fmla="*/ 1546160 w 1546159"/>
              <a:gd name="connsiteY2" fmla="*/ 773080 h 1546159"/>
              <a:gd name="connsiteX3" fmla="*/ 773080 w 1546159"/>
              <a:gd name="connsiteY3" fmla="*/ 1546160 h 1546159"/>
              <a:gd name="connsiteX4" fmla="*/ 0 w 1546159"/>
              <a:gd name="connsiteY4" fmla="*/ 773080 h 154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159" h="1546159">
                <a:moveTo>
                  <a:pt x="0" y="773080"/>
                </a:moveTo>
                <a:cubicBezTo>
                  <a:pt x="0" y="346120"/>
                  <a:pt x="346120" y="0"/>
                  <a:pt x="773080" y="0"/>
                </a:cubicBezTo>
                <a:cubicBezTo>
                  <a:pt x="1200040" y="0"/>
                  <a:pt x="1546160" y="346120"/>
                  <a:pt x="1546160" y="773080"/>
                </a:cubicBezTo>
                <a:cubicBezTo>
                  <a:pt x="1546160" y="1200040"/>
                  <a:pt x="1200040" y="1546160"/>
                  <a:pt x="773080" y="1546160"/>
                </a:cubicBezTo>
                <a:cubicBezTo>
                  <a:pt x="346120" y="1546160"/>
                  <a:pt x="0" y="1200040"/>
                  <a:pt x="0" y="773080"/>
                </a:cubicBezTo>
                <a:close/>
              </a:path>
            </a:pathLst>
          </a:custGeom>
          <a:solidFill>
            <a:srgbClr val="FFC000"/>
          </a:solidFill>
          <a:ln w="127000" cmpd="thickThin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8873" tIns="188873" rIns="188873" bIns="188873" numCol="1" spcCol="1270" anchor="ctr" anchorCtr="0">
            <a:noAutofit/>
          </a:bodyPr>
          <a:lstStyle/>
          <a:p>
            <a:pPr algn="ctr" defTabSz="6667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政府</a:t>
            </a:r>
            <a:r>
              <a:rPr lang="en-US" altLang="zh-CN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/>
            </a:r>
            <a:br>
              <a:rPr lang="en-US" altLang="zh-CN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</a:br>
            <a:r>
              <a:rPr lang="zh-CN" altLang="en-US" sz="15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Batang" panose="020B0503020000020004" pitchFamily="18" charset="-127"/>
                <a:ea typeface="Batang" panose="020B0503020000020004" pitchFamily="18" charset="-127"/>
              </a:rPr>
              <a:t>机关</a:t>
            </a:r>
            <a:endParaRPr lang="ko-KR" altLang="en-US" sz="1500" b="1" dirty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Batang" panose="020B0503020000020004" pitchFamily="18" charset="-127"/>
              <a:ea typeface="Batang" panose="020B0503020000020004" pitchFamily="18" charset="-127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4D81334-F68B-463F-AA02-7CF2EA2CC868}"/>
              </a:ext>
            </a:extLst>
          </p:cNvPr>
          <p:cNvSpPr txBox="1"/>
          <p:nvPr/>
        </p:nvSpPr>
        <p:spPr>
          <a:xfrm>
            <a:off x="5000628" y="642925"/>
            <a:ext cx="1294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0969" indent="-130969">
              <a:buBlip>
                <a:blip r:embed="rId5"/>
              </a:buBlip>
              <a:defRPr/>
            </a:pP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同伴协作关系</a:t>
            </a:r>
            <a:r>
              <a:rPr lang="ko-KR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ko-KR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</a:b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共同构建研究</a:t>
            </a:r>
            <a:endParaRPr lang="ko-KR" altLang="en-US" sz="1200" b="1" kern="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287C837F-A1BF-4D3D-A6BC-0EBDBF37DC71}"/>
              </a:ext>
            </a:extLst>
          </p:cNvPr>
          <p:cNvSpPr txBox="1"/>
          <p:nvPr/>
        </p:nvSpPr>
        <p:spPr>
          <a:xfrm>
            <a:off x="6336843" y="1607338"/>
            <a:ext cx="1393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0969" indent="-130969">
              <a:buBlip>
                <a:blip r:embed="rId5"/>
              </a:buBlip>
              <a:defRPr/>
            </a:pP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提供设计信息及</a:t>
            </a:r>
            <a:r>
              <a:rPr lang="en-US" altLang="zh-CN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zh-CN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</a:b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扩展设计文化</a:t>
            </a:r>
            <a:endParaRPr lang="ko-KR" altLang="en-US" sz="1200" b="1" kern="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067A4DD1-EC1C-422C-BE2E-696C7AD71598}"/>
              </a:ext>
            </a:extLst>
          </p:cNvPr>
          <p:cNvSpPr txBox="1"/>
          <p:nvPr/>
        </p:nvSpPr>
        <p:spPr>
          <a:xfrm>
            <a:off x="6232935" y="4071949"/>
            <a:ext cx="1393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0969" indent="-130969">
              <a:buBlip>
                <a:blip r:embed="rId5"/>
              </a:buBlip>
              <a:defRPr/>
            </a:pP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设计开发及</a:t>
            </a:r>
            <a:r>
              <a:rPr lang="ko-KR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ko-KR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</a:b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通过教育</a:t>
            </a:r>
            <a:r>
              <a:rPr lang="en-US" altLang="zh-CN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zh-CN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</a:b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提高企业竞争力</a:t>
            </a:r>
            <a:endParaRPr lang="ko-KR" altLang="en-US" sz="1200" b="1" kern="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A676B176-D893-46DC-9571-9BC507A61902}"/>
              </a:ext>
            </a:extLst>
          </p:cNvPr>
          <p:cNvSpPr txBox="1"/>
          <p:nvPr/>
        </p:nvSpPr>
        <p:spPr>
          <a:xfrm>
            <a:off x="1357291" y="3911214"/>
            <a:ext cx="1393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0969" indent="-130969">
              <a:buBlip>
                <a:blip r:embed="rId5"/>
              </a:buBlip>
              <a:defRPr/>
            </a:pP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强化设计服务</a:t>
            </a:r>
            <a:r>
              <a:rPr lang="en-US" altLang="ko-KR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ko-KR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</a:b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提高全球竞争力</a:t>
            </a:r>
            <a:endParaRPr lang="ko-KR" altLang="en-US" sz="1200" b="1" kern="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B4FA707A-36C0-4A84-8C59-3B9BC3ADDF93}"/>
              </a:ext>
            </a:extLst>
          </p:cNvPr>
          <p:cNvSpPr txBox="1"/>
          <p:nvPr/>
        </p:nvSpPr>
        <p:spPr>
          <a:xfrm>
            <a:off x="1625183" y="1500181"/>
            <a:ext cx="125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0969" indent="-141685">
              <a:buBlip>
                <a:blip r:embed="rId5"/>
              </a:buBlip>
              <a:defRPr/>
            </a:pP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公共部门改善</a:t>
            </a:r>
            <a:r>
              <a:rPr lang="en-US" altLang="ko-KR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ko-KR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</a:br>
            <a:r>
              <a:rPr lang="zh-CN" altLang="en-US" sz="1200" b="1" kern="0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</a:rPr>
              <a:t>提高生活品质</a:t>
            </a:r>
            <a:endParaRPr lang="ko-KR" altLang="en-US" sz="1200" b="1" kern="0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253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8">
            <a:extLst>
              <a:ext uri="{FF2B5EF4-FFF2-40B4-BE49-F238E27FC236}">
                <a16:creationId xmlns:a16="http://schemas.microsoft.com/office/drawing/2014/main" id="{D46735A1-613A-4A54-8266-7E8C80DD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167" y="0"/>
            <a:ext cx="9137667" cy="5143500"/>
          </a:xfrm>
          <a:prstGeom prst="rect">
            <a:avLst/>
          </a:prstGeom>
          <a:noFill/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71B647C-706B-4DCD-ABC9-71F7F0C2F644}"/>
              </a:ext>
            </a:extLst>
          </p:cNvPr>
          <p:cNvSpPr/>
          <p:nvPr/>
        </p:nvSpPr>
        <p:spPr>
          <a:xfrm>
            <a:off x="3819959" y="2205012"/>
            <a:ext cx="1427043" cy="1427043"/>
          </a:xfrm>
          <a:custGeom>
            <a:avLst/>
            <a:gdLst>
              <a:gd name="connsiteX0" fmla="*/ 0 w 1902724"/>
              <a:gd name="connsiteY0" fmla="*/ 951362 h 1902724"/>
              <a:gd name="connsiteX1" fmla="*/ 951362 w 1902724"/>
              <a:gd name="connsiteY1" fmla="*/ 0 h 1902724"/>
              <a:gd name="connsiteX2" fmla="*/ 1902724 w 1902724"/>
              <a:gd name="connsiteY2" fmla="*/ 951362 h 1902724"/>
              <a:gd name="connsiteX3" fmla="*/ 951362 w 1902724"/>
              <a:gd name="connsiteY3" fmla="*/ 1902724 h 1902724"/>
              <a:gd name="connsiteX4" fmla="*/ 0 w 1902724"/>
              <a:gd name="connsiteY4" fmla="*/ 951362 h 190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2724" h="1902724">
                <a:moveTo>
                  <a:pt x="0" y="951362"/>
                </a:moveTo>
                <a:cubicBezTo>
                  <a:pt x="0" y="425939"/>
                  <a:pt x="425939" y="0"/>
                  <a:pt x="951362" y="0"/>
                </a:cubicBezTo>
                <a:cubicBezTo>
                  <a:pt x="1476785" y="0"/>
                  <a:pt x="1902724" y="425939"/>
                  <a:pt x="1902724" y="951362"/>
                </a:cubicBezTo>
                <a:cubicBezTo>
                  <a:pt x="1902724" y="1476785"/>
                  <a:pt x="1476785" y="1902724"/>
                  <a:pt x="951362" y="1902724"/>
                </a:cubicBezTo>
                <a:cubicBezTo>
                  <a:pt x="425939" y="1902724"/>
                  <a:pt x="0" y="1476785"/>
                  <a:pt x="0" y="951362"/>
                </a:cubicBezTo>
                <a:close/>
              </a:path>
            </a:pathLst>
          </a:custGeom>
          <a:solidFill>
            <a:srgbClr val="82CED0"/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60782" tIns="160782" rIns="160782" bIns="160782" numCol="1" spcCol="1270" anchor="ctr" anchorCtr="0">
            <a:noAutofit/>
          </a:bodyPr>
          <a:lstStyle/>
          <a:p>
            <a:pPr algn="ctr" defTabSz="6667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50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Batang" panose="020B0503020000020004" pitchFamily="18" charset="-127"/>
              </a:rPr>
              <a:t> </a:t>
            </a:r>
            <a:endParaRPr lang="ko-KR" altLang="en-US" sz="1500">
              <a:ln>
                <a:solidFill>
                  <a:schemeClr val="bg1"/>
                </a:solidFill>
              </a:ln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Batang" panose="020B0503020000020004" pitchFamily="18" charset="-127"/>
            </a:endParaRPr>
          </a:p>
        </p:txBody>
      </p:sp>
      <p:sp>
        <p:nvSpPr>
          <p:cNvPr id="7" name="타원 9">
            <a:extLst>
              <a:ext uri="{FF2B5EF4-FFF2-40B4-BE49-F238E27FC236}">
                <a16:creationId xmlns:a16="http://schemas.microsoft.com/office/drawing/2014/main" id="{D1784127-E148-402C-9D51-35E43F1E5223}"/>
              </a:ext>
            </a:extLst>
          </p:cNvPr>
          <p:cNvSpPr/>
          <p:nvPr/>
        </p:nvSpPr>
        <p:spPr bwMode="auto">
          <a:xfrm>
            <a:off x="2856617" y="1264417"/>
            <a:ext cx="3321867" cy="3321867"/>
          </a:xfrm>
          <a:prstGeom prst="ellipse">
            <a:avLst/>
          </a:prstGeom>
          <a:noFill/>
          <a:ln w="34925" cmpd="sng">
            <a:solidFill>
              <a:srgbClr val="40404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1013" kern="0"/>
          </a:p>
        </p:txBody>
      </p:sp>
      <p:sp>
        <p:nvSpPr>
          <p:cNvPr id="8" name="직사각형 3">
            <a:extLst>
              <a:ext uri="{FF2B5EF4-FFF2-40B4-BE49-F238E27FC236}">
                <a16:creationId xmlns:a16="http://schemas.microsoft.com/office/drawing/2014/main" id="{7623FE57-6DD3-43AF-9F79-5973DF1D9CF5}"/>
              </a:ext>
            </a:extLst>
          </p:cNvPr>
          <p:cNvSpPr/>
          <p:nvPr/>
        </p:nvSpPr>
        <p:spPr>
          <a:xfrm>
            <a:off x="389103" y="299723"/>
            <a:ext cx="4031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lang="zh-CN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构建顾客满意度体制的努力与成果</a:t>
            </a:r>
            <a:endParaRPr lang="ko-KR" altLang="en-US" sz="2000" b="1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+mj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E28E12B-A90D-4A99-9854-D073A0F2279D}"/>
              </a:ext>
            </a:extLst>
          </p:cNvPr>
          <p:cNvSpPr/>
          <p:nvPr/>
        </p:nvSpPr>
        <p:spPr>
          <a:xfrm>
            <a:off x="1464447" y="813452"/>
            <a:ext cx="6181101" cy="4138194"/>
          </a:xfrm>
          <a:prstGeom prst="rect">
            <a:avLst/>
          </a:prstGeom>
          <a:noFill/>
        </p:spPr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358DE7A-FB59-4EF6-9A66-2DBDA16AA549}"/>
              </a:ext>
            </a:extLst>
          </p:cNvPr>
          <p:cNvSpPr/>
          <p:nvPr/>
        </p:nvSpPr>
        <p:spPr>
          <a:xfrm>
            <a:off x="5447858" y="1885022"/>
            <a:ext cx="1080000" cy="1080000"/>
          </a:xfrm>
          <a:custGeom>
            <a:avLst/>
            <a:gdLst>
              <a:gd name="connsiteX0" fmla="*/ 0 w 1546159"/>
              <a:gd name="connsiteY0" fmla="*/ 773080 h 1546159"/>
              <a:gd name="connsiteX1" fmla="*/ 773080 w 1546159"/>
              <a:gd name="connsiteY1" fmla="*/ 0 h 1546159"/>
              <a:gd name="connsiteX2" fmla="*/ 1546160 w 1546159"/>
              <a:gd name="connsiteY2" fmla="*/ 773080 h 1546159"/>
              <a:gd name="connsiteX3" fmla="*/ 773080 w 1546159"/>
              <a:gd name="connsiteY3" fmla="*/ 1546160 h 1546159"/>
              <a:gd name="connsiteX4" fmla="*/ 0 w 1546159"/>
              <a:gd name="connsiteY4" fmla="*/ 773080 h 154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159" h="1546159">
                <a:moveTo>
                  <a:pt x="0" y="773080"/>
                </a:moveTo>
                <a:cubicBezTo>
                  <a:pt x="0" y="346120"/>
                  <a:pt x="346120" y="0"/>
                  <a:pt x="773080" y="0"/>
                </a:cubicBezTo>
                <a:cubicBezTo>
                  <a:pt x="1200040" y="0"/>
                  <a:pt x="1546160" y="346120"/>
                  <a:pt x="1546160" y="773080"/>
                </a:cubicBezTo>
                <a:cubicBezTo>
                  <a:pt x="1546160" y="1200040"/>
                  <a:pt x="1200040" y="1546160"/>
                  <a:pt x="773080" y="1546160"/>
                </a:cubicBezTo>
                <a:cubicBezTo>
                  <a:pt x="346120" y="1546160"/>
                  <a:pt x="0" y="1200040"/>
                  <a:pt x="0" y="77308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8873" tIns="188873" rIns="188873" bIns="188873" numCol="1" spcCol="1270" anchor="ctr" anchorCtr="0">
            <a:noAutofit/>
          </a:bodyPr>
          <a:lstStyle/>
          <a:p>
            <a:pPr algn="ctr" defTabSz="6667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服务机构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8050735-9D90-4C7C-A549-6753B382F969}"/>
              </a:ext>
            </a:extLst>
          </p:cNvPr>
          <p:cNvSpPr/>
          <p:nvPr/>
        </p:nvSpPr>
        <p:spPr>
          <a:xfrm>
            <a:off x="4840341" y="3635512"/>
            <a:ext cx="1080000" cy="1080000"/>
          </a:xfrm>
          <a:custGeom>
            <a:avLst/>
            <a:gdLst>
              <a:gd name="connsiteX0" fmla="*/ 0 w 1754861"/>
              <a:gd name="connsiteY0" fmla="*/ 877423 h 1754845"/>
              <a:gd name="connsiteX1" fmla="*/ 877431 w 1754861"/>
              <a:gd name="connsiteY1" fmla="*/ 0 h 1754845"/>
              <a:gd name="connsiteX2" fmla="*/ 1754862 w 1754861"/>
              <a:gd name="connsiteY2" fmla="*/ 877423 h 1754845"/>
              <a:gd name="connsiteX3" fmla="*/ 877431 w 1754861"/>
              <a:gd name="connsiteY3" fmla="*/ 1754846 h 1754845"/>
              <a:gd name="connsiteX4" fmla="*/ 0 w 1754861"/>
              <a:gd name="connsiteY4" fmla="*/ 877423 h 17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861" h="1754845">
                <a:moveTo>
                  <a:pt x="0" y="877423"/>
                </a:moveTo>
                <a:cubicBezTo>
                  <a:pt x="0" y="392836"/>
                  <a:pt x="392839" y="0"/>
                  <a:pt x="877431" y="0"/>
                </a:cubicBezTo>
                <a:cubicBezTo>
                  <a:pt x="1362023" y="0"/>
                  <a:pt x="1754862" y="392836"/>
                  <a:pt x="1754862" y="877423"/>
                </a:cubicBezTo>
                <a:cubicBezTo>
                  <a:pt x="1754862" y="1362010"/>
                  <a:pt x="1362023" y="1754846"/>
                  <a:pt x="877431" y="1754846"/>
                </a:cubicBezTo>
                <a:cubicBezTo>
                  <a:pt x="392839" y="1754846"/>
                  <a:pt x="0" y="1362010"/>
                  <a:pt x="0" y="87742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5605" tIns="215603" rIns="215605" bIns="215603" numCol="1" spcCol="1270" anchor="ctr" anchorCtr="0">
            <a:noAutofit/>
          </a:bodyPr>
          <a:lstStyle/>
          <a:p>
            <a:pPr algn="ctr" defTabSz="8001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中小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en-US" altLang="ko-KR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7AA8E721-BC72-4D86-A5C0-2BBAAA93D553}"/>
              </a:ext>
            </a:extLst>
          </p:cNvPr>
          <p:cNvSpPr/>
          <p:nvPr/>
        </p:nvSpPr>
        <p:spPr>
          <a:xfrm>
            <a:off x="2934384" y="3635512"/>
            <a:ext cx="1080000" cy="1080000"/>
          </a:xfrm>
          <a:custGeom>
            <a:avLst/>
            <a:gdLst>
              <a:gd name="connsiteX0" fmla="*/ 0 w 1754861"/>
              <a:gd name="connsiteY0" fmla="*/ 877423 h 1754845"/>
              <a:gd name="connsiteX1" fmla="*/ 877431 w 1754861"/>
              <a:gd name="connsiteY1" fmla="*/ 0 h 1754845"/>
              <a:gd name="connsiteX2" fmla="*/ 1754862 w 1754861"/>
              <a:gd name="connsiteY2" fmla="*/ 877423 h 1754845"/>
              <a:gd name="connsiteX3" fmla="*/ 877431 w 1754861"/>
              <a:gd name="connsiteY3" fmla="*/ 1754846 h 1754845"/>
              <a:gd name="connsiteX4" fmla="*/ 0 w 1754861"/>
              <a:gd name="connsiteY4" fmla="*/ 877423 h 17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861" h="1754845">
                <a:moveTo>
                  <a:pt x="0" y="877423"/>
                </a:moveTo>
                <a:cubicBezTo>
                  <a:pt x="0" y="392836"/>
                  <a:pt x="392839" y="0"/>
                  <a:pt x="877431" y="0"/>
                </a:cubicBezTo>
                <a:cubicBezTo>
                  <a:pt x="1362023" y="0"/>
                  <a:pt x="1754862" y="392836"/>
                  <a:pt x="1754862" y="877423"/>
                </a:cubicBezTo>
                <a:cubicBezTo>
                  <a:pt x="1754862" y="1362010"/>
                  <a:pt x="1362023" y="1754846"/>
                  <a:pt x="877431" y="1754846"/>
                </a:cubicBezTo>
                <a:cubicBezTo>
                  <a:pt x="392839" y="1754846"/>
                  <a:pt x="0" y="1362010"/>
                  <a:pt x="0" y="87742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5605" tIns="215603" rIns="215605" bIns="215603" numCol="1" spcCol="1270" anchor="ctr" anchorCtr="0">
            <a:noAutofit/>
          </a:bodyPr>
          <a:lstStyle/>
          <a:p>
            <a:pPr algn="ctr" defTabSz="8001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AD93EF99-ED1D-4BA1-AB4F-87C76B950D8C}"/>
              </a:ext>
            </a:extLst>
          </p:cNvPr>
          <p:cNvSpPr/>
          <p:nvPr/>
        </p:nvSpPr>
        <p:spPr>
          <a:xfrm>
            <a:off x="2502517" y="1885022"/>
            <a:ext cx="1080000" cy="1080000"/>
          </a:xfrm>
          <a:custGeom>
            <a:avLst/>
            <a:gdLst>
              <a:gd name="connsiteX0" fmla="*/ 0 w 1546159"/>
              <a:gd name="connsiteY0" fmla="*/ 773080 h 1546159"/>
              <a:gd name="connsiteX1" fmla="*/ 773080 w 1546159"/>
              <a:gd name="connsiteY1" fmla="*/ 0 h 1546159"/>
              <a:gd name="connsiteX2" fmla="*/ 1546160 w 1546159"/>
              <a:gd name="connsiteY2" fmla="*/ 773080 h 1546159"/>
              <a:gd name="connsiteX3" fmla="*/ 773080 w 1546159"/>
              <a:gd name="connsiteY3" fmla="*/ 1546160 h 1546159"/>
              <a:gd name="connsiteX4" fmla="*/ 0 w 1546159"/>
              <a:gd name="connsiteY4" fmla="*/ 773080 h 154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159" h="1546159">
                <a:moveTo>
                  <a:pt x="0" y="773080"/>
                </a:moveTo>
                <a:cubicBezTo>
                  <a:pt x="0" y="346120"/>
                  <a:pt x="346120" y="0"/>
                  <a:pt x="773080" y="0"/>
                </a:cubicBezTo>
                <a:cubicBezTo>
                  <a:pt x="1200040" y="0"/>
                  <a:pt x="1546160" y="346120"/>
                  <a:pt x="1546160" y="773080"/>
                </a:cubicBezTo>
                <a:cubicBezTo>
                  <a:pt x="1546160" y="1200040"/>
                  <a:pt x="1200040" y="1546160"/>
                  <a:pt x="773080" y="1546160"/>
                </a:cubicBezTo>
                <a:cubicBezTo>
                  <a:pt x="346120" y="1546160"/>
                  <a:pt x="0" y="1200040"/>
                  <a:pt x="0" y="77308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8873" tIns="188873" rIns="188873" bIns="188873" numCol="1" spcCol="1270" anchor="ctr" anchorCtr="0">
            <a:noAutofit/>
          </a:bodyPr>
          <a:lstStyle/>
          <a:p>
            <a:pPr algn="ctr" defTabSz="6667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政府</a:t>
            </a:r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机关</a:t>
            </a:r>
            <a:endParaRPr lang="ko-KR" altLang="en-US" sz="1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4D81334-F68B-463F-AA02-7CF2EA2CC868}"/>
              </a:ext>
            </a:extLst>
          </p:cNvPr>
          <p:cNvSpPr txBox="1"/>
          <p:nvPr/>
        </p:nvSpPr>
        <p:spPr>
          <a:xfrm>
            <a:off x="5000628" y="706296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同伴协作关系</a:t>
            </a:r>
            <a:r>
              <a:rPr lang="ko-KR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+mj-ea"/>
              </a:rPr>
              <a:t> </a:t>
            </a:r>
            <a:r>
              <a:rPr lang="en-US" altLang="ko-KR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ko-KR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共同构建研究</a:t>
            </a:r>
            <a:endParaRPr lang="ko-KR" altLang="en-US" sz="1200" b="1" kern="0" dirty="0">
              <a:solidFill>
                <a:srgbClr val="404040"/>
              </a:solidFill>
              <a:latin typeface="微软雅黑" panose="020B0503020204020204" pitchFamily="34" charset="-122"/>
              <a:ea typeface="+mj-ea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287C837F-A1BF-4D3D-A6BC-0EBDBF37DC71}"/>
              </a:ext>
            </a:extLst>
          </p:cNvPr>
          <p:cNvSpPr txBox="1"/>
          <p:nvPr/>
        </p:nvSpPr>
        <p:spPr>
          <a:xfrm>
            <a:off x="6336843" y="1670709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提供设计信息及</a:t>
            </a:r>
            <a:r>
              <a:rPr lang="en-US" altLang="zh-CN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扩展设计文化</a:t>
            </a:r>
            <a:endParaRPr lang="ko-KR" altLang="en-US" sz="1200" b="1" kern="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067A4DD1-EC1C-422C-BE2E-696C7AD71598}"/>
              </a:ext>
            </a:extLst>
          </p:cNvPr>
          <p:cNvSpPr txBox="1"/>
          <p:nvPr/>
        </p:nvSpPr>
        <p:spPr>
          <a:xfrm>
            <a:off x="6232935" y="3906711"/>
            <a:ext cx="165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设计开发及通过教育</a:t>
            </a:r>
            <a:r>
              <a:rPr lang="en-US" altLang="zh-CN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提高企业竞争力</a:t>
            </a:r>
            <a:endParaRPr lang="ko-KR" altLang="en-US" sz="1200" b="1" kern="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A676B176-D893-46DC-9571-9BC507A61902}"/>
              </a:ext>
            </a:extLst>
          </p:cNvPr>
          <p:cNvSpPr txBox="1"/>
          <p:nvPr/>
        </p:nvSpPr>
        <p:spPr>
          <a:xfrm>
            <a:off x="1357290" y="3906711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强化设计服务</a:t>
            </a:r>
            <a:r>
              <a:rPr lang="en-US" altLang="ko-KR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ko-KR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提高全球竞争力</a:t>
            </a:r>
            <a:endParaRPr lang="ko-KR" altLang="en-US" sz="1200" b="1" kern="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B4FA707A-36C0-4A84-8C59-3B9BC3ADDF93}"/>
              </a:ext>
            </a:extLst>
          </p:cNvPr>
          <p:cNvSpPr txBox="1"/>
          <p:nvPr/>
        </p:nvSpPr>
        <p:spPr>
          <a:xfrm>
            <a:off x="1625183" y="156355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公共部门改善</a:t>
            </a:r>
            <a:r>
              <a:rPr lang="en-US" altLang="ko-KR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ko-KR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b="1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提高生活品质</a:t>
            </a:r>
            <a:endParaRPr lang="ko-KR" altLang="en-US" sz="1200" b="1" kern="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75187" y="871392"/>
            <a:ext cx="1080000" cy="1080000"/>
            <a:chOff x="4197225" y="814934"/>
            <a:chExt cx="1080000" cy="1080000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841D5D8E-AE6F-4F9E-AFC0-F8873BE57042}"/>
                </a:ext>
              </a:extLst>
            </p:cNvPr>
            <p:cNvSpPr/>
            <p:nvPr/>
          </p:nvSpPr>
          <p:spPr>
            <a:xfrm>
              <a:off x="4197225" y="814934"/>
              <a:ext cx="1080000" cy="1080000"/>
            </a:xfrm>
            <a:custGeom>
              <a:avLst/>
              <a:gdLst>
                <a:gd name="connsiteX0" fmla="*/ 0 w 1290407"/>
                <a:gd name="connsiteY0" fmla="*/ 645204 h 1290407"/>
                <a:gd name="connsiteX1" fmla="*/ 645204 w 1290407"/>
                <a:gd name="connsiteY1" fmla="*/ 0 h 1290407"/>
                <a:gd name="connsiteX2" fmla="*/ 1290408 w 1290407"/>
                <a:gd name="connsiteY2" fmla="*/ 645204 h 1290407"/>
                <a:gd name="connsiteX3" fmla="*/ 645204 w 1290407"/>
                <a:gd name="connsiteY3" fmla="*/ 1290408 h 1290407"/>
                <a:gd name="connsiteX4" fmla="*/ 0 w 1290407"/>
                <a:gd name="connsiteY4" fmla="*/ 645204 h 129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407" h="1290407">
                  <a:moveTo>
                    <a:pt x="0" y="645204"/>
                  </a:moveTo>
                  <a:cubicBezTo>
                    <a:pt x="0" y="288868"/>
                    <a:pt x="288868" y="0"/>
                    <a:pt x="645204" y="0"/>
                  </a:cubicBezTo>
                  <a:cubicBezTo>
                    <a:pt x="1001540" y="0"/>
                    <a:pt x="1290408" y="288868"/>
                    <a:pt x="1290408" y="645204"/>
                  </a:cubicBezTo>
                  <a:cubicBezTo>
                    <a:pt x="1290408" y="1001540"/>
                    <a:pt x="1001540" y="1290408"/>
                    <a:pt x="645204" y="1290408"/>
                  </a:cubicBezTo>
                  <a:cubicBezTo>
                    <a:pt x="288868" y="1290408"/>
                    <a:pt x="0" y="1001540"/>
                    <a:pt x="0" y="64520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0" cmpd="thickThin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60782" tIns="160782" rIns="160782" bIns="160782" numCol="1" spcCol="1270" anchor="ctr" anchorCtr="0">
              <a:noAutofit/>
            </a:bodyPr>
            <a:lstStyle/>
            <a:p>
              <a:pPr algn="ctr" defTabSz="6667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50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Batang" panose="020B0503020000020004" pitchFamily="18" charset="-127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265889" y="1201046"/>
              <a:ext cx="9426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一般个人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873175" y="2725295"/>
            <a:ext cx="12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/>
              <a:t>PowerPT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920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71B647C-706B-4DCD-ABC9-71F7F0C2F644}"/>
              </a:ext>
            </a:extLst>
          </p:cNvPr>
          <p:cNvSpPr/>
          <p:nvPr/>
        </p:nvSpPr>
        <p:spPr>
          <a:xfrm>
            <a:off x="3861852" y="2255584"/>
            <a:ext cx="1339534" cy="1339534"/>
          </a:xfrm>
          <a:custGeom>
            <a:avLst/>
            <a:gdLst>
              <a:gd name="connsiteX0" fmla="*/ 0 w 1902724"/>
              <a:gd name="connsiteY0" fmla="*/ 951362 h 1902724"/>
              <a:gd name="connsiteX1" fmla="*/ 951362 w 1902724"/>
              <a:gd name="connsiteY1" fmla="*/ 0 h 1902724"/>
              <a:gd name="connsiteX2" fmla="*/ 1902724 w 1902724"/>
              <a:gd name="connsiteY2" fmla="*/ 951362 h 1902724"/>
              <a:gd name="connsiteX3" fmla="*/ 951362 w 1902724"/>
              <a:gd name="connsiteY3" fmla="*/ 1902724 h 1902724"/>
              <a:gd name="connsiteX4" fmla="*/ 0 w 1902724"/>
              <a:gd name="connsiteY4" fmla="*/ 951362 h 190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2724" h="1902724">
                <a:moveTo>
                  <a:pt x="0" y="951362"/>
                </a:moveTo>
                <a:cubicBezTo>
                  <a:pt x="0" y="425939"/>
                  <a:pt x="425939" y="0"/>
                  <a:pt x="951362" y="0"/>
                </a:cubicBezTo>
                <a:cubicBezTo>
                  <a:pt x="1476785" y="0"/>
                  <a:pt x="1902724" y="425939"/>
                  <a:pt x="1902724" y="951362"/>
                </a:cubicBezTo>
                <a:cubicBezTo>
                  <a:pt x="1902724" y="1476785"/>
                  <a:pt x="1476785" y="1902724"/>
                  <a:pt x="951362" y="1902724"/>
                </a:cubicBezTo>
                <a:cubicBezTo>
                  <a:pt x="425939" y="1902724"/>
                  <a:pt x="0" y="1476785"/>
                  <a:pt x="0" y="951362"/>
                </a:cubicBezTo>
                <a:close/>
              </a:path>
            </a:pathLst>
          </a:custGeom>
          <a:solidFill>
            <a:srgbClr val="006A36"/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60782" tIns="160782" rIns="160782" bIns="160782" numCol="1" spcCol="1270" anchor="ctr" anchorCtr="0">
            <a:noAutofit/>
          </a:bodyPr>
          <a:lstStyle/>
          <a:p>
            <a:pPr algn="ctr" defTabSz="6667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50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Batang" panose="020B0503020000020004" pitchFamily="18" charset="-127"/>
              </a:rPr>
              <a:t> </a:t>
            </a:r>
            <a:endParaRPr lang="ko-KR" altLang="en-US" sz="1500">
              <a:ln>
                <a:solidFill>
                  <a:schemeClr val="bg1"/>
                </a:solidFill>
              </a:ln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Batang" panose="020B0503020000020004" pitchFamily="18" charset="-127"/>
            </a:endParaRPr>
          </a:p>
        </p:txBody>
      </p:sp>
      <p:sp>
        <p:nvSpPr>
          <p:cNvPr id="7" name="타원 9">
            <a:extLst>
              <a:ext uri="{FF2B5EF4-FFF2-40B4-BE49-F238E27FC236}">
                <a16:creationId xmlns:a16="http://schemas.microsoft.com/office/drawing/2014/main" id="{D1784127-E148-402C-9D51-35E43F1E5223}"/>
              </a:ext>
            </a:extLst>
          </p:cNvPr>
          <p:cNvSpPr/>
          <p:nvPr/>
        </p:nvSpPr>
        <p:spPr bwMode="auto">
          <a:xfrm>
            <a:off x="2856617" y="1264417"/>
            <a:ext cx="3321867" cy="3321867"/>
          </a:xfrm>
          <a:prstGeom prst="ellipse">
            <a:avLst/>
          </a:prstGeom>
          <a:noFill/>
          <a:ln w="34925" cmpd="sng">
            <a:solidFill>
              <a:srgbClr val="AE9776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sz="1013" kern="0"/>
          </a:p>
        </p:txBody>
      </p:sp>
      <p:sp>
        <p:nvSpPr>
          <p:cNvPr id="8" name="직사각형 3">
            <a:extLst>
              <a:ext uri="{FF2B5EF4-FFF2-40B4-BE49-F238E27FC236}">
                <a16:creationId xmlns:a16="http://schemas.microsoft.com/office/drawing/2014/main" id="{7623FE57-6DD3-43AF-9F79-5973DF1D9CF5}"/>
              </a:ext>
            </a:extLst>
          </p:cNvPr>
          <p:cNvSpPr/>
          <p:nvPr/>
        </p:nvSpPr>
        <p:spPr>
          <a:xfrm>
            <a:off x="389103" y="299723"/>
            <a:ext cx="4031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lang="zh-CN" altLang="en-US" sz="2000" b="1" kern="0" dirty="0">
                <a:solidFill>
                  <a:srgbClr val="007B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构建顾客满意度体制的努力与成果</a:t>
            </a:r>
            <a:endParaRPr lang="ko-KR" altLang="en-US" sz="2000" b="1" kern="0" dirty="0">
              <a:solidFill>
                <a:srgbClr val="007B42"/>
              </a:solidFill>
              <a:latin typeface="微软雅黑" panose="020B0503020204020204" pitchFamily="34" charset="-122"/>
              <a:ea typeface="+mj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E28E12B-A90D-4A99-9854-D073A0F2279D}"/>
              </a:ext>
            </a:extLst>
          </p:cNvPr>
          <p:cNvSpPr/>
          <p:nvPr/>
        </p:nvSpPr>
        <p:spPr>
          <a:xfrm>
            <a:off x="1464447" y="813452"/>
            <a:ext cx="6181101" cy="4138194"/>
          </a:xfrm>
          <a:prstGeom prst="rect">
            <a:avLst/>
          </a:prstGeom>
          <a:noFill/>
        </p:spPr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358DE7A-FB59-4EF6-9A66-2DBDA16AA549}"/>
              </a:ext>
            </a:extLst>
          </p:cNvPr>
          <p:cNvSpPr/>
          <p:nvPr/>
        </p:nvSpPr>
        <p:spPr>
          <a:xfrm>
            <a:off x="5657271" y="2105706"/>
            <a:ext cx="884258" cy="884258"/>
          </a:xfrm>
          <a:custGeom>
            <a:avLst/>
            <a:gdLst>
              <a:gd name="connsiteX0" fmla="*/ 0 w 1546159"/>
              <a:gd name="connsiteY0" fmla="*/ 773080 h 1546159"/>
              <a:gd name="connsiteX1" fmla="*/ 773080 w 1546159"/>
              <a:gd name="connsiteY1" fmla="*/ 0 h 1546159"/>
              <a:gd name="connsiteX2" fmla="*/ 1546160 w 1546159"/>
              <a:gd name="connsiteY2" fmla="*/ 773080 h 1546159"/>
              <a:gd name="connsiteX3" fmla="*/ 773080 w 1546159"/>
              <a:gd name="connsiteY3" fmla="*/ 1546160 h 1546159"/>
              <a:gd name="connsiteX4" fmla="*/ 0 w 1546159"/>
              <a:gd name="connsiteY4" fmla="*/ 773080 h 154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159" h="1546159">
                <a:moveTo>
                  <a:pt x="0" y="773080"/>
                </a:moveTo>
                <a:cubicBezTo>
                  <a:pt x="0" y="346120"/>
                  <a:pt x="346120" y="0"/>
                  <a:pt x="773080" y="0"/>
                </a:cubicBezTo>
                <a:cubicBezTo>
                  <a:pt x="1200040" y="0"/>
                  <a:pt x="1546160" y="346120"/>
                  <a:pt x="1546160" y="773080"/>
                </a:cubicBezTo>
                <a:cubicBezTo>
                  <a:pt x="1546160" y="1200040"/>
                  <a:pt x="1200040" y="1546160"/>
                  <a:pt x="773080" y="1546160"/>
                </a:cubicBezTo>
                <a:cubicBezTo>
                  <a:pt x="346120" y="1546160"/>
                  <a:pt x="0" y="1200040"/>
                  <a:pt x="0" y="773080"/>
                </a:cubicBezTo>
                <a:close/>
              </a:path>
            </a:pathLst>
          </a:custGeom>
          <a:solidFill>
            <a:srgbClr val="007B42"/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8873" tIns="188873" rIns="188873" bIns="188873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srgbClr val="EEEAE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</a:t>
            </a:r>
            <a:r>
              <a:rPr lang="en-US" altLang="ko-KR" sz="1400" dirty="0">
                <a:solidFill>
                  <a:srgbClr val="EEEAE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ko-KR" sz="1400" dirty="0">
                <a:solidFill>
                  <a:srgbClr val="EEEAE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rgbClr val="EEEAE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服务机构</a:t>
            </a:r>
            <a:endParaRPr lang="ko-KR" altLang="en-US" sz="1400" dirty="0">
              <a:solidFill>
                <a:srgbClr val="EEEAE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8050735-9D90-4C7C-A549-6753B382F969}"/>
              </a:ext>
            </a:extLst>
          </p:cNvPr>
          <p:cNvSpPr/>
          <p:nvPr/>
        </p:nvSpPr>
        <p:spPr>
          <a:xfrm>
            <a:off x="5036082" y="3831253"/>
            <a:ext cx="884258" cy="884258"/>
          </a:xfrm>
          <a:custGeom>
            <a:avLst/>
            <a:gdLst>
              <a:gd name="connsiteX0" fmla="*/ 0 w 1754861"/>
              <a:gd name="connsiteY0" fmla="*/ 877423 h 1754845"/>
              <a:gd name="connsiteX1" fmla="*/ 877431 w 1754861"/>
              <a:gd name="connsiteY1" fmla="*/ 0 h 1754845"/>
              <a:gd name="connsiteX2" fmla="*/ 1754862 w 1754861"/>
              <a:gd name="connsiteY2" fmla="*/ 877423 h 1754845"/>
              <a:gd name="connsiteX3" fmla="*/ 877431 w 1754861"/>
              <a:gd name="connsiteY3" fmla="*/ 1754846 h 1754845"/>
              <a:gd name="connsiteX4" fmla="*/ 0 w 1754861"/>
              <a:gd name="connsiteY4" fmla="*/ 877423 h 17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861" h="1754845">
                <a:moveTo>
                  <a:pt x="0" y="877423"/>
                </a:moveTo>
                <a:cubicBezTo>
                  <a:pt x="0" y="392836"/>
                  <a:pt x="392839" y="0"/>
                  <a:pt x="877431" y="0"/>
                </a:cubicBezTo>
                <a:cubicBezTo>
                  <a:pt x="1362023" y="0"/>
                  <a:pt x="1754862" y="392836"/>
                  <a:pt x="1754862" y="877423"/>
                </a:cubicBezTo>
                <a:cubicBezTo>
                  <a:pt x="1754862" y="1362010"/>
                  <a:pt x="1362023" y="1754846"/>
                  <a:pt x="877431" y="1754846"/>
                </a:cubicBezTo>
                <a:cubicBezTo>
                  <a:pt x="392839" y="1754846"/>
                  <a:pt x="0" y="1362010"/>
                  <a:pt x="0" y="877423"/>
                </a:cubicBezTo>
                <a:close/>
              </a:path>
            </a:pathLst>
          </a:custGeom>
          <a:solidFill>
            <a:srgbClr val="007B42"/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5605" tIns="215603" rIns="215605" bIns="215603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srgbClr val="E8E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中小</a:t>
            </a:r>
            <a:r>
              <a:rPr lang="en-US" altLang="zh-CN" sz="1400" dirty="0">
                <a:solidFill>
                  <a:srgbClr val="E8E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400" dirty="0">
                <a:solidFill>
                  <a:srgbClr val="E8E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rgbClr val="E8E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en-US" altLang="ko-KR" sz="1400" dirty="0">
              <a:solidFill>
                <a:srgbClr val="E8E8D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7AA8E721-BC72-4D86-A5C0-2BBAAA93D553}"/>
              </a:ext>
            </a:extLst>
          </p:cNvPr>
          <p:cNvSpPr/>
          <p:nvPr/>
        </p:nvSpPr>
        <p:spPr>
          <a:xfrm>
            <a:off x="3130125" y="3831253"/>
            <a:ext cx="884258" cy="884258"/>
          </a:xfrm>
          <a:custGeom>
            <a:avLst/>
            <a:gdLst>
              <a:gd name="connsiteX0" fmla="*/ 0 w 1754861"/>
              <a:gd name="connsiteY0" fmla="*/ 877423 h 1754845"/>
              <a:gd name="connsiteX1" fmla="*/ 877431 w 1754861"/>
              <a:gd name="connsiteY1" fmla="*/ 0 h 1754845"/>
              <a:gd name="connsiteX2" fmla="*/ 1754862 w 1754861"/>
              <a:gd name="connsiteY2" fmla="*/ 877423 h 1754845"/>
              <a:gd name="connsiteX3" fmla="*/ 877431 w 1754861"/>
              <a:gd name="connsiteY3" fmla="*/ 1754846 h 1754845"/>
              <a:gd name="connsiteX4" fmla="*/ 0 w 1754861"/>
              <a:gd name="connsiteY4" fmla="*/ 877423 h 17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861" h="1754845">
                <a:moveTo>
                  <a:pt x="0" y="877423"/>
                </a:moveTo>
                <a:cubicBezTo>
                  <a:pt x="0" y="392836"/>
                  <a:pt x="392839" y="0"/>
                  <a:pt x="877431" y="0"/>
                </a:cubicBezTo>
                <a:cubicBezTo>
                  <a:pt x="1362023" y="0"/>
                  <a:pt x="1754862" y="392836"/>
                  <a:pt x="1754862" y="877423"/>
                </a:cubicBezTo>
                <a:cubicBezTo>
                  <a:pt x="1754862" y="1362010"/>
                  <a:pt x="1362023" y="1754846"/>
                  <a:pt x="877431" y="1754846"/>
                </a:cubicBezTo>
                <a:cubicBezTo>
                  <a:pt x="392839" y="1754846"/>
                  <a:pt x="0" y="1362010"/>
                  <a:pt x="0" y="877423"/>
                </a:cubicBezTo>
                <a:close/>
              </a:path>
            </a:pathLst>
          </a:custGeom>
          <a:solidFill>
            <a:srgbClr val="007B42"/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5605" tIns="215603" rIns="215605" bIns="215603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srgbClr val="E8E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sz="1400" dirty="0">
                <a:solidFill>
                  <a:srgbClr val="E8E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400" dirty="0">
                <a:solidFill>
                  <a:srgbClr val="E8E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rgbClr val="E8E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ko-KR" altLang="en-US" sz="1400" dirty="0">
              <a:solidFill>
                <a:srgbClr val="E8E8D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AD93EF99-ED1D-4BA1-AB4F-87C76B950D8C}"/>
              </a:ext>
            </a:extLst>
          </p:cNvPr>
          <p:cNvSpPr/>
          <p:nvPr/>
        </p:nvSpPr>
        <p:spPr>
          <a:xfrm>
            <a:off x="2542009" y="2105706"/>
            <a:ext cx="884258" cy="884258"/>
          </a:xfrm>
          <a:custGeom>
            <a:avLst/>
            <a:gdLst>
              <a:gd name="connsiteX0" fmla="*/ 0 w 1546159"/>
              <a:gd name="connsiteY0" fmla="*/ 773080 h 1546159"/>
              <a:gd name="connsiteX1" fmla="*/ 773080 w 1546159"/>
              <a:gd name="connsiteY1" fmla="*/ 0 h 1546159"/>
              <a:gd name="connsiteX2" fmla="*/ 1546160 w 1546159"/>
              <a:gd name="connsiteY2" fmla="*/ 773080 h 1546159"/>
              <a:gd name="connsiteX3" fmla="*/ 773080 w 1546159"/>
              <a:gd name="connsiteY3" fmla="*/ 1546160 h 1546159"/>
              <a:gd name="connsiteX4" fmla="*/ 0 w 1546159"/>
              <a:gd name="connsiteY4" fmla="*/ 773080 h 154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159" h="1546159">
                <a:moveTo>
                  <a:pt x="0" y="773080"/>
                </a:moveTo>
                <a:cubicBezTo>
                  <a:pt x="0" y="346120"/>
                  <a:pt x="346120" y="0"/>
                  <a:pt x="773080" y="0"/>
                </a:cubicBezTo>
                <a:cubicBezTo>
                  <a:pt x="1200040" y="0"/>
                  <a:pt x="1546160" y="346120"/>
                  <a:pt x="1546160" y="773080"/>
                </a:cubicBezTo>
                <a:cubicBezTo>
                  <a:pt x="1546160" y="1200040"/>
                  <a:pt x="1200040" y="1546160"/>
                  <a:pt x="773080" y="1546160"/>
                </a:cubicBezTo>
                <a:cubicBezTo>
                  <a:pt x="346120" y="1546160"/>
                  <a:pt x="0" y="1200040"/>
                  <a:pt x="0" y="773080"/>
                </a:cubicBezTo>
                <a:close/>
              </a:path>
            </a:pathLst>
          </a:custGeom>
          <a:solidFill>
            <a:srgbClr val="007B42"/>
          </a:solidFill>
          <a:ln w="127000" cmpd="thickThin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8873" tIns="188873" rIns="188873" bIns="188873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dirty="0">
                <a:solidFill>
                  <a:srgbClr val="EEEAE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政府</a:t>
            </a:r>
            <a:r>
              <a:rPr lang="en-US" altLang="zh-CN" sz="1400" dirty="0">
                <a:solidFill>
                  <a:srgbClr val="EEEAE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400" dirty="0">
                <a:solidFill>
                  <a:srgbClr val="EEEAE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dirty="0">
                <a:solidFill>
                  <a:srgbClr val="EEEAE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机关</a:t>
            </a:r>
            <a:endParaRPr lang="ko-KR" altLang="en-US" sz="1400" dirty="0">
              <a:solidFill>
                <a:srgbClr val="EEEAE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4D81334-F68B-463F-AA02-7CF2EA2CC868}"/>
              </a:ext>
            </a:extLst>
          </p:cNvPr>
          <p:cNvSpPr txBox="1"/>
          <p:nvPr/>
        </p:nvSpPr>
        <p:spPr>
          <a:xfrm>
            <a:off x="5000628" y="706296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同伴协作关系</a:t>
            </a:r>
            <a:r>
              <a:rPr lang="ko-KR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+mj-ea"/>
              </a:rPr>
              <a:t> </a:t>
            </a:r>
            <a:r>
              <a:rPr lang="en-US" altLang="ko-KR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ko-KR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共同构建研究</a:t>
            </a:r>
            <a:endParaRPr lang="ko-KR" altLang="en-US" sz="1200" b="1" kern="0" dirty="0">
              <a:solidFill>
                <a:srgbClr val="AD9873"/>
              </a:solidFill>
              <a:latin typeface="微软雅黑" panose="020B0503020204020204" pitchFamily="34" charset="-122"/>
              <a:ea typeface="+mj-ea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287C837F-A1BF-4D3D-A6BC-0EBDBF37DC71}"/>
              </a:ext>
            </a:extLst>
          </p:cNvPr>
          <p:cNvSpPr txBox="1"/>
          <p:nvPr/>
        </p:nvSpPr>
        <p:spPr>
          <a:xfrm>
            <a:off x="6110646" y="1560935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提供设计信息及</a:t>
            </a:r>
            <a:r>
              <a:rPr lang="en-US" altLang="zh-CN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扩展设计文化</a:t>
            </a:r>
            <a:endParaRPr lang="ko-KR" altLang="en-US" sz="1200" b="1" kern="0" dirty="0">
              <a:solidFill>
                <a:srgbClr val="AD98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067A4DD1-EC1C-422C-BE2E-696C7AD71598}"/>
              </a:ext>
            </a:extLst>
          </p:cNvPr>
          <p:cNvSpPr txBox="1"/>
          <p:nvPr/>
        </p:nvSpPr>
        <p:spPr>
          <a:xfrm>
            <a:off x="6110646" y="4151445"/>
            <a:ext cx="165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设计开发及通过教育</a:t>
            </a:r>
            <a:r>
              <a:rPr lang="en-US" altLang="zh-CN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提高企业竞争力</a:t>
            </a:r>
            <a:endParaRPr lang="ko-KR" altLang="en-US" sz="1200" b="1" kern="0" dirty="0">
              <a:solidFill>
                <a:srgbClr val="AD98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A676B176-D893-46DC-9571-9BC507A61902}"/>
              </a:ext>
            </a:extLst>
          </p:cNvPr>
          <p:cNvSpPr txBox="1"/>
          <p:nvPr/>
        </p:nvSpPr>
        <p:spPr>
          <a:xfrm>
            <a:off x="1714964" y="4150008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强化设计服务</a:t>
            </a:r>
            <a:r>
              <a:rPr lang="en-US" altLang="ko-KR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ko-KR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提高全球竞争力</a:t>
            </a:r>
            <a:endParaRPr lang="ko-KR" altLang="en-US" sz="1200" b="1" kern="0" dirty="0">
              <a:solidFill>
                <a:srgbClr val="AD98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B4FA707A-36C0-4A84-8C59-3B9BC3ADDF93}"/>
              </a:ext>
            </a:extLst>
          </p:cNvPr>
          <p:cNvSpPr txBox="1"/>
          <p:nvPr/>
        </p:nvSpPr>
        <p:spPr>
          <a:xfrm>
            <a:off x="1714964" y="1566871"/>
            <a:ext cx="114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公共部门</a:t>
            </a:r>
            <a:r>
              <a:rPr lang="zh-CN" altLang="en-US" sz="1200" b="1" kern="0" dirty="0" smtClean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改善提高</a:t>
            </a:r>
            <a:r>
              <a:rPr lang="zh-CN" altLang="en-US" sz="1200" b="1" kern="0" dirty="0">
                <a:solidFill>
                  <a:srgbClr val="AD98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生活品质</a:t>
            </a:r>
            <a:endParaRPr lang="ko-KR" altLang="en-US" sz="1200" b="1" kern="0" dirty="0">
              <a:solidFill>
                <a:srgbClr val="AD98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83799" y="823615"/>
            <a:ext cx="884258" cy="884258"/>
            <a:chOff x="4197225" y="814934"/>
            <a:chExt cx="1080000" cy="1080000"/>
          </a:xfrm>
          <a:solidFill>
            <a:srgbClr val="007B42"/>
          </a:solidFill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841D5D8E-AE6F-4F9E-AFC0-F8873BE57042}"/>
                </a:ext>
              </a:extLst>
            </p:cNvPr>
            <p:cNvSpPr/>
            <p:nvPr/>
          </p:nvSpPr>
          <p:spPr>
            <a:xfrm>
              <a:off x="4197225" y="814934"/>
              <a:ext cx="1080000" cy="1080000"/>
            </a:xfrm>
            <a:custGeom>
              <a:avLst/>
              <a:gdLst>
                <a:gd name="connsiteX0" fmla="*/ 0 w 1290407"/>
                <a:gd name="connsiteY0" fmla="*/ 645204 h 1290407"/>
                <a:gd name="connsiteX1" fmla="*/ 645204 w 1290407"/>
                <a:gd name="connsiteY1" fmla="*/ 0 h 1290407"/>
                <a:gd name="connsiteX2" fmla="*/ 1290408 w 1290407"/>
                <a:gd name="connsiteY2" fmla="*/ 645204 h 1290407"/>
                <a:gd name="connsiteX3" fmla="*/ 645204 w 1290407"/>
                <a:gd name="connsiteY3" fmla="*/ 1290408 h 1290407"/>
                <a:gd name="connsiteX4" fmla="*/ 0 w 1290407"/>
                <a:gd name="connsiteY4" fmla="*/ 645204 h 1290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407" h="1290407">
                  <a:moveTo>
                    <a:pt x="0" y="645204"/>
                  </a:moveTo>
                  <a:cubicBezTo>
                    <a:pt x="0" y="288868"/>
                    <a:pt x="288868" y="0"/>
                    <a:pt x="645204" y="0"/>
                  </a:cubicBezTo>
                  <a:cubicBezTo>
                    <a:pt x="1001540" y="0"/>
                    <a:pt x="1290408" y="288868"/>
                    <a:pt x="1290408" y="645204"/>
                  </a:cubicBezTo>
                  <a:cubicBezTo>
                    <a:pt x="1290408" y="1001540"/>
                    <a:pt x="1001540" y="1290408"/>
                    <a:pt x="645204" y="1290408"/>
                  </a:cubicBezTo>
                  <a:cubicBezTo>
                    <a:pt x="288868" y="1290408"/>
                    <a:pt x="0" y="1001540"/>
                    <a:pt x="0" y="645204"/>
                  </a:cubicBezTo>
                  <a:close/>
                </a:path>
              </a:pathLst>
            </a:custGeom>
            <a:grpFill/>
            <a:ln w="127000" cmpd="thickThin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60782" tIns="160782" rIns="160782" bIns="160782" numCol="1" spcCol="1270" anchor="ctr" anchorCtr="0">
              <a:noAutofit/>
            </a:bodyPr>
            <a:lstStyle/>
            <a:p>
              <a:pPr algn="ctr" defTabSz="6667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500" dirty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Batang" panose="020B0503020000020004" pitchFamily="18" charset="-127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369157" y="1060106"/>
              <a:ext cx="736134" cy="586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dirty="0">
                  <a:solidFill>
                    <a:srgbClr val="EEEAE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一般个人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889607" y="2682494"/>
            <a:ext cx="128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rgbClr val="AE9776"/>
                </a:solidFill>
              </a:rPr>
              <a:t>PowerPT</a:t>
            </a:r>
            <a:endParaRPr lang="zh-CN" altLang="en-US" sz="2000" dirty="0">
              <a:solidFill>
                <a:srgbClr val="AE9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00" y="1457390"/>
            <a:ext cx="2860800" cy="16092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25" y="3183814"/>
            <a:ext cx="2860800" cy="16092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25" y="1457390"/>
            <a:ext cx="2860800" cy="160920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7" y="1457390"/>
            <a:ext cx="2860800" cy="160920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3171309"/>
            <a:ext cx="2860800" cy="160920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00" y="3171309"/>
            <a:ext cx="2860800" cy="16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1" y="759415"/>
            <a:ext cx="2857639" cy="16074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61" y="759415"/>
            <a:ext cx="2857639" cy="16074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15" y="759415"/>
            <a:ext cx="2857639" cy="16074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1" y="2694454"/>
            <a:ext cx="2857639" cy="16074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61" y="2694454"/>
            <a:ext cx="2857639" cy="16074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15" y="2694454"/>
            <a:ext cx="2857639" cy="1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2" y="735013"/>
            <a:ext cx="2860800" cy="1609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90" y="705334"/>
            <a:ext cx="2860800" cy="1609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78" y="735013"/>
            <a:ext cx="2860800" cy="1609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2" y="2799288"/>
            <a:ext cx="2860800" cy="1609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90" y="2799288"/>
            <a:ext cx="2860800" cy="1609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78" y="2799288"/>
            <a:ext cx="2860800" cy="16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椭圆 43"/>
          <p:cNvSpPr/>
          <p:nvPr/>
        </p:nvSpPr>
        <p:spPr>
          <a:xfrm>
            <a:off x="1397552" y="2099993"/>
            <a:ext cx="921074" cy="921074"/>
          </a:xfrm>
          <a:prstGeom prst="ellipse">
            <a:avLst/>
          </a:prstGeom>
          <a:solidFill>
            <a:srgbClr val="40404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432966" y="2329698"/>
            <a:ext cx="850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136227" y="3145793"/>
            <a:ext cx="1443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Contrast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2914394" y="2099993"/>
            <a:ext cx="1443723" cy="1445910"/>
            <a:chOff x="2914394" y="2099993"/>
            <a:chExt cx="1443723" cy="1445910"/>
          </a:xfrm>
        </p:grpSpPr>
        <p:sp>
          <p:nvSpPr>
            <p:cNvPr id="61" name="椭圆 60"/>
            <p:cNvSpPr/>
            <p:nvPr/>
          </p:nvSpPr>
          <p:spPr>
            <a:xfrm>
              <a:off x="3175719" y="2099993"/>
              <a:ext cx="921074" cy="92107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211133" y="2329698"/>
              <a:ext cx="8502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914394" y="3145793"/>
              <a:ext cx="1443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692561" y="2099993"/>
            <a:ext cx="1522675" cy="1445910"/>
            <a:chOff x="4692561" y="2099993"/>
            <a:chExt cx="1522675" cy="1445910"/>
          </a:xfrm>
        </p:grpSpPr>
        <p:sp>
          <p:nvSpPr>
            <p:cNvPr id="65" name="椭圆 64"/>
            <p:cNvSpPr/>
            <p:nvPr/>
          </p:nvSpPr>
          <p:spPr>
            <a:xfrm>
              <a:off x="4953886" y="2099993"/>
              <a:ext cx="921074" cy="92107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989300" y="2329698"/>
              <a:ext cx="8502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692561" y="3145793"/>
              <a:ext cx="1522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549680" y="2099993"/>
            <a:ext cx="1443723" cy="1445910"/>
            <a:chOff x="6549680" y="2099993"/>
            <a:chExt cx="1443723" cy="1445910"/>
          </a:xfrm>
        </p:grpSpPr>
        <p:sp>
          <p:nvSpPr>
            <p:cNvPr id="69" name="椭圆 68"/>
            <p:cNvSpPr/>
            <p:nvPr/>
          </p:nvSpPr>
          <p:spPr>
            <a:xfrm>
              <a:off x="6811005" y="2099993"/>
              <a:ext cx="921074" cy="92107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6846419" y="2329698"/>
              <a:ext cx="8502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6549680" y="3145793"/>
              <a:ext cx="14437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0" y="0"/>
            <a:ext cx="9144000" cy="1301518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503922" y="320079"/>
            <a:ext cx="8136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Robin Williams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写给大家看的设计书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中提出四个最基本的设计原则：对比、重复、对齐、亲密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687469" y="637393"/>
            <a:ext cx="776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简称</a:t>
            </a:r>
            <a:r>
              <a:rPr lang="en-US" altLang="zh-CN" sz="1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C.R.A.P</a:t>
            </a:r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原则</a:t>
            </a:r>
            <a:endParaRPr lang="zh-CN" altLang="en-US" sz="1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20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735013"/>
            <a:ext cx="2860800" cy="1609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00" y="735013"/>
            <a:ext cx="2860800" cy="1609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799288"/>
            <a:ext cx="2860800" cy="1609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00" y="2799288"/>
            <a:ext cx="2860800" cy="16092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25" y="2799288"/>
            <a:ext cx="2860800" cy="1609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25" y="735013"/>
            <a:ext cx="2860800" cy="16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1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582696" y="1762286"/>
            <a:ext cx="4846805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718131" y="1762286"/>
            <a:ext cx="1058865" cy="1121569"/>
            <a:chOff x="3186113" y="1835944"/>
            <a:chExt cx="1114424" cy="1121569"/>
          </a:xfrm>
        </p:grpSpPr>
        <p:sp>
          <p:nvSpPr>
            <p:cNvPr id="26" name="矩形 25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998585" y="1961433"/>
            <a:ext cx="4209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不仅单页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中元素要重复，多页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更需要重复。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415489" y="3060953"/>
            <a:ext cx="723014" cy="723014"/>
            <a:chOff x="347330" y="340242"/>
            <a:chExt cx="723014" cy="723014"/>
          </a:xfrm>
        </p:grpSpPr>
        <p:sp>
          <p:nvSpPr>
            <p:cNvPr id="32" name="椭圆 31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字体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11916" y="3060953"/>
            <a:ext cx="723014" cy="723014"/>
            <a:chOff x="347330" y="340242"/>
            <a:chExt cx="723014" cy="723014"/>
          </a:xfrm>
        </p:grpSpPr>
        <p:sp>
          <p:nvSpPr>
            <p:cNvPr id="35" name="椭圆 3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配色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808343" y="3060953"/>
            <a:ext cx="723014" cy="723014"/>
            <a:chOff x="347330" y="340242"/>
            <a:chExt cx="723014" cy="723014"/>
          </a:xfrm>
        </p:grpSpPr>
        <p:sp>
          <p:nvSpPr>
            <p:cNvPr id="38" name="椭圆 37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图案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04771" y="3060953"/>
            <a:ext cx="723014" cy="723014"/>
            <a:chOff x="347330" y="340242"/>
            <a:chExt cx="723014" cy="723014"/>
          </a:xfrm>
        </p:grpSpPr>
        <p:sp>
          <p:nvSpPr>
            <p:cNvPr id="41" name="椭圆 40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版式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1720628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1724117" y="4007637"/>
            <a:ext cx="5698240" cy="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417687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669313" y="1973884"/>
            <a:ext cx="971107" cy="738427"/>
            <a:chOff x="1626781" y="1984517"/>
            <a:chExt cx="971107" cy="738427"/>
          </a:xfrm>
        </p:grpSpPr>
        <p:sp>
          <p:nvSpPr>
            <p:cNvPr id="28" name="文本框 27"/>
            <p:cNvSpPr txBox="1"/>
            <p:nvPr/>
          </p:nvSpPr>
          <p:spPr>
            <a:xfrm>
              <a:off x="1763520" y="1984517"/>
              <a:ext cx="697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626781" y="2445945"/>
              <a:ext cx="97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Repetition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5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10" y="1323842"/>
            <a:ext cx="3020388" cy="16989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49" y="3105540"/>
            <a:ext cx="3020388" cy="16989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64" y="3105540"/>
            <a:ext cx="3020388" cy="1698968"/>
          </a:xfrm>
          <a:prstGeom prst="rect">
            <a:avLst/>
          </a:prstGeom>
        </p:spPr>
      </p:pic>
      <p:sp>
        <p:nvSpPr>
          <p:cNvPr id="17" name="下箭头 16"/>
          <p:cNvSpPr/>
          <p:nvPr/>
        </p:nvSpPr>
        <p:spPr>
          <a:xfrm rot="19401948">
            <a:off x="2603671" y="3170260"/>
            <a:ext cx="296965" cy="42650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下箭头 45"/>
          <p:cNvSpPr/>
          <p:nvPr/>
        </p:nvSpPr>
        <p:spPr>
          <a:xfrm>
            <a:off x="6307760" y="3170260"/>
            <a:ext cx="296965" cy="42650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8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23" y="1323842"/>
            <a:ext cx="3020800" cy="1699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50" y="3117110"/>
            <a:ext cx="3020800" cy="16992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98" y="3117110"/>
            <a:ext cx="3020800" cy="16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0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31358" y="1472750"/>
            <a:ext cx="15275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常用的方法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962" y="1436990"/>
            <a:ext cx="6726176" cy="32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582696" y="1762286"/>
            <a:ext cx="4846805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718131" y="1762286"/>
            <a:ext cx="1058865" cy="1121569"/>
            <a:chOff x="3186113" y="1835944"/>
            <a:chExt cx="1114424" cy="1121569"/>
          </a:xfrm>
        </p:grpSpPr>
        <p:sp>
          <p:nvSpPr>
            <p:cNvPr id="26" name="矩形 25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998585" y="1961433"/>
            <a:ext cx="4209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不仅单页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中元素要重复，多页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更需要重复。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415489" y="3060953"/>
            <a:ext cx="723014" cy="723014"/>
            <a:chOff x="347330" y="340242"/>
            <a:chExt cx="723014" cy="723014"/>
          </a:xfrm>
        </p:grpSpPr>
        <p:sp>
          <p:nvSpPr>
            <p:cNvPr id="32" name="椭圆 31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字体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11916" y="3060953"/>
            <a:ext cx="723014" cy="723014"/>
            <a:chOff x="347330" y="340242"/>
            <a:chExt cx="723014" cy="723014"/>
          </a:xfrm>
        </p:grpSpPr>
        <p:sp>
          <p:nvSpPr>
            <p:cNvPr id="35" name="椭圆 3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配色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808343" y="3060953"/>
            <a:ext cx="723014" cy="723014"/>
            <a:chOff x="347330" y="340242"/>
            <a:chExt cx="723014" cy="723014"/>
          </a:xfrm>
        </p:grpSpPr>
        <p:sp>
          <p:nvSpPr>
            <p:cNvPr id="38" name="椭圆 37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图案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04771" y="3060953"/>
            <a:ext cx="723014" cy="723014"/>
            <a:chOff x="347330" y="340242"/>
            <a:chExt cx="723014" cy="723014"/>
          </a:xfrm>
        </p:grpSpPr>
        <p:sp>
          <p:nvSpPr>
            <p:cNvPr id="41" name="椭圆 40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版式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1720628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1724117" y="4007637"/>
            <a:ext cx="5698240" cy="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417687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669313" y="1973884"/>
            <a:ext cx="971107" cy="738427"/>
            <a:chOff x="1626781" y="1984517"/>
            <a:chExt cx="971107" cy="738427"/>
          </a:xfrm>
        </p:grpSpPr>
        <p:sp>
          <p:nvSpPr>
            <p:cNvPr id="28" name="文本框 27"/>
            <p:cNvSpPr txBox="1"/>
            <p:nvPr/>
          </p:nvSpPr>
          <p:spPr>
            <a:xfrm>
              <a:off x="1763520" y="1984517"/>
              <a:ext cx="697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626781" y="2445945"/>
              <a:ext cx="97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Repetition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7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84811" y="-932380"/>
            <a:ext cx="3376749" cy="6324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7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5" name="椭圆 4"/>
          <p:cNvSpPr/>
          <p:nvPr/>
        </p:nvSpPr>
        <p:spPr>
          <a:xfrm>
            <a:off x="4353198" y="914401"/>
            <a:ext cx="3269794" cy="3269794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方正兰亭细黑_GBK" panose="020000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145" y="2170683"/>
            <a:ext cx="2277053" cy="74987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090310" y="1685329"/>
            <a:ext cx="1795570" cy="1042842"/>
            <a:chOff x="5090307" y="1331386"/>
            <a:chExt cx="1795570" cy="1042842"/>
          </a:xfrm>
        </p:grpSpPr>
        <p:sp>
          <p:nvSpPr>
            <p:cNvPr id="12" name="文本框 11"/>
            <p:cNvSpPr txBox="1"/>
            <p:nvPr/>
          </p:nvSpPr>
          <p:spPr>
            <a:xfrm>
              <a:off x="5090307" y="1331386"/>
              <a:ext cx="1795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  齐</a:t>
              </a:r>
              <a:endParaRPr lang="zh-CN" altLang="en-US" sz="4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225283" y="1974118"/>
              <a:ext cx="15256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169881" y="3370903"/>
            <a:ext cx="157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美化四原则</a:t>
            </a:r>
            <a:endParaRPr lang="en-US" altLang="zh-CN" sz="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12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492102" y="1371600"/>
            <a:ext cx="2654229" cy="32555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056730" y="1730917"/>
            <a:ext cx="1524972" cy="2536945"/>
            <a:chOff x="2056730" y="1730917"/>
            <a:chExt cx="1524972" cy="2536945"/>
          </a:xfrm>
        </p:grpSpPr>
        <p:sp>
          <p:nvSpPr>
            <p:cNvPr id="4" name="矩形 3"/>
            <p:cNvSpPr/>
            <p:nvPr/>
          </p:nvSpPr>
          <p:spPr>
            <a:xfrm>
              <a:off x="2056730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217496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2378262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2539028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2699794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2860560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3021326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3182092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120000">
              <a:off x="3342858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3503624" y="1730917"/>
              <a:ext cx="78078" cy="253694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833825" y="1371600"/>
            <a:ext cx="2654229" cy="3255579"/>
            <a:chOff x="4833825" y="1371600"/>
            <a:chExt cx="2654229" cy="3255579"/>
          </a:xfrm>
        </p:grpSpPr>
        <p:sp>
          <p:nvSpPr>
            <p:cNvPr id="67" name="矩形 66"/>
            <p:cNvSpPr/>
            <p:nvPr/>
          </p:nvSpPr>
          <p:spPr>
            <a:xfrm>
              <a:off x="4833825" y="1371600"/>
              <a:ext cx="2654229" cy="3255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5398453" y="1730917"/>
              <a:ext cx="1524972" cy="2536945"/>
              <a:chOff x="5398453" y="1730917"/>
              <a:chExt cx="1524972" cy="2536945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5398453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559219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5719985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5880751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6041517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6202283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6363049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523815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684581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845347" y="1730917"/>
                <a:ext cx="78078" cy="25369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403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582696" y="1762286"/>
            <a:ext cx="4846805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718131" y="1762286"/>
            <a:ext cx="1058865" cy="1121569"/>
            <a:chOff x="3186113" y="1835944"/>
            <a:chExt cx="1114424" cy="1121569"/>
          </a:xfrm>
        </p:grpSpPr>
        <p:sp>
          <p:nvSpPr>
            <p:cNvPr id="26" name="矩形 25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998585" y="2112425"/>
            <a:ext cx="420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通过对齐来平衡视觉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415489" y="3060953"/>
            <a:ext cx="723014" cy="723014"/>
            <a:chOff x="347330" y="340242"/>
            <a:chExt cx="723014" cy="723014"/>
          </a:xfrm>
        </p:grpSpPr>
        <p:sp>
          <p:nvSpPr>
            <p:cNvPr id="32" name="椭圆 31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文字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564997" y="3060953"/>
            <a:ext cx="815902" cy="723014"/>
            <a:chOff x="300411" y="340242"/>
            <a:chExt cx="815902" cy="723014"/>
          </a:xfrm>
        </p:grpSpPr>
        <p:sp>
          <p:nvSpPr>
            <p:cNvPr id="35" name="椭圆 3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00411" y="548323"/>
              <a:ext cx="8159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文本框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808343" y="3060953"/>
            <a:ext cx="723014" cy="723014"/>
            <a:chOff x="347330" y="340242"/>
            <a:chExt cx="723014" cy="723014"/>
          </a:xfrm>
        </p:grpSpPr>
        <p:sp>
          <p:nvSpPr>
            <p:cNvPr id="38" name="椭圆 37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形状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04771" y="3060953"/>
            <a:ext cx="723014" cy="723014"/>
            <a:chOff x="347330" y="340242"/>
            <a:chExt cx="723014" cy="723014"/>
          </a:xfrm>
        </p:grpSpPr>
        <p:sp>
          <p:nvSpPr>
            <p:cNvPr id="41" name="椭圆 40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图片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1720628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1724117" y="4007637"/>
            <a:ext cx="5698240" cy="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417687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669313" y="1973884"/>
            <a:ext cx="971107" cy="738427"/>
            <a:chOff x="1626781" y="1984517"/>
            <a:chExt cx="971107" cy="738427"/>
          </a:xfrm>
        </p:grpSpPr>
        <p:sp>
          <p:nvSpPr>
            <p:cNvPr id="28" name="文本框 27"/>
            <p:cNvSpPr txBox="1"/>
            <p:nvPr/>
          </p:nvSpPr>
          <p:spPr>
            <a:xfrm>
              <a:off x="1763521" y="1984517"/>
              <a:ext cx="697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626781" y="2445945"/>
              <a:ext cx="97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8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71786" y="1422910"/>
            <a:ext cx="1800671" cy="1434404"/>
            <a:chOff x="2697766" y="1422910"/>
            <a:chExt cx="1800671" cy="1434404"/>
          </a:xfrm>
        </p:grpSpPr>
        <p:sp>
          <p:nvSpPr>
            <p:cNvPr id="56" name="矩形 55"/>
            <p:cNvSpPr/>
            <p:nvPr/>
          </p:nvSpPr>
          <p:spPr>
            <a:xfrm>
              <a:off x="2697766" y="1422910"/>
              <a:ext cx="1800671" cy="14344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57" name="矩形 56"/>
            <p:cNvSpPr/>
            <p:nvPr/>
          </p:nvSpPr>
          <p:spPr>
            <a:xfrm>
              <a:off x="2899457" y="1791269"/>
              <a:ext cx="1356938" cy="1257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58" name="矩形 57"/>
            <p:cNvSpPr/>
            <p:nvPr/>
          </p:nvSpPr>
          <p:spPr>
            <a:xfrm>
              <a:off x="2899457" y="2080584"/>
              <a:ext cx="1156836" cy="1257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59" name="矩形 58"/>
            <p:cNvSpPr/>
            <p:nvPr/>
          </p:nvSpPr>
          <p:spPr>
            <a:xfrm>
              <a:off x="2899458" y="2358334"/>
              <a:ext cx="800405" cy="1257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168281" y="3074611"/>
            <a:ext cx="1064186" cy="1664621"/>
            <a:chOff x="2694261" y="3074611"/>
            <a:chExt cx="1064186" cy="1664621"/>
          </a:xfrm>
        </p:grpSpPr>
        <p:sp>
          <p:nvSpPr>
            <p:cNvPr id="55" name="矩形 54"/>
            <p:cNvSpPr/>
            <p:nvPr/>
          </p:nvSpPr>
          <p:spPr>
            <a:xfrm>
              <a:off x="2694261" y="3074611"/>
              <a:ext cx="1064186" cy="166462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0" name="矩形 59"/>
            <p:cNvSpPr/>
            <p:nvPr/>
          </p:nvSpPr>
          <p:spPr>
            <a:xfrm rot="16200000">
              <a:off x="2271769" y="3882288"/>
              <a:ext cx="1343481" cy="15706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1" name="矩形 60"/>
            <p:cNvSpPr/>
            <p:nvPr/>
          </p:nvSpPr>
          <p:spPr>
            <a:xfrm rot="16200000">
              <a:off x="2664473" y="3783228"/>
              <a:ext cx="1145364" cy="1570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2" name="矩形 61"/>
            <p:cNvSpPr/>
            <p:nvPr/>
          </p:nvSpPr>
          <p:spPr>
            <a:xfrm rot="16200000">
              <a:off x="3134566" y="3606781"/>
              <a:ext cx="792468" cy="1570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348256" y="3074611"/>
            <a:ext cx="1064186" cy="1664621"/>
            <a:chOff x="4874236" y="3074611"/>
            <a:chExt cx="1064186" cy="1664621"/>
          </a:xfrm>
        </p:grpSpPr>
        <p:sp>
          <p:nvSpPr>
            <p:cNvPr id="54" name="矩形 53"/>
            <p:cNvSpPr/>
            <p:nvPr/>
          </p:nvSpPr>
          <p:spPr>
            <a:xfrm>
              <a:off x="4874236" y="3074611"/>
              <a:ext cx="1064186" cy="166462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grpSp>
          <p:nvGrpSpPr>
            <p:cNvPr id="63" name="组合 62"/>
            <p:cNvGrpSpPr/>
            <p:nvPr/>
          </p:nvGrpSpPr>
          <p:grpSpPr>
            <a:xfrm rot="10800000">
              <a:off x="5075916" y="3289078"/>
              <a:ext cx="676085" cy="1343482"/>
              <a:chOff x="10186814" y="4527663"/>
              <a:chExt cx="901447" cy="1791309"/>
            </a:xfrm>
            <a:solidFill>
              <a:srgbClr val="FFC000"/>
            </a:solidFill>
          </p:grpSpPr>
          <p:sp>
            <p:nvSpPr>
              <p:cNvPr id="76" name="矩形 75"/>
              <p:cNvSpPr/>
              <p:nvPr/>
            </p:nvSpPr>
            <p:spPr>
              <a:xfrm rot="16200000">
                <a:off x="9395868" y="5318610"/>
                <a:ext cx="1791308" cy="2094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77" name="矩形 76"/>
              <p:cNvSpPr/>
              <p:nvPr/>
            </p:nvSpPr>
            <p:spPr>
              <a:xfrm rot="16200000">
                <a:off x="9873961" y="5186533"/>
                <a:ext cx="1527152" cy="209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78" name="矩形 77"/>
              <p:cNvSpPr/>
              <p:nvPr/>
            </p:nvSpPr>
            <p:spPr>
              <a:xfrm rot="16200000">
                <a:off x="10455242" y="4951268"/>
                <a:ext cx="1056624" cy="2094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4347405" y="1422910"/>
            <a:ext cx="1800671" cy="1434404"/>
            <a:chOff x="4873385" y="1422910"/>
            <a:chExt cx="1800671" cy="1434404"/>
          </a:xfrm>
        </p:grpSpPr>
        <p:sp>
          <p:nvSpPr>
            <p:cNvPr id="64" name="矩形 63"/>
            <p:cNvSpPr/>
            <p:nvPr/>
          </p:nvSpPr>
          <p:spPr>
            <a:xfrm>
              <a:off x="4873385" y="1422910"/>
              <a:ext cx="1800671" cy="14344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5" name="矩形 64"/>
            <p:cNvSpPr/>
            <p:nvPr/>
          </p:nvSpPr>
          <p:spPr>
            <a:xfrm>
              <a:off x="5075077" y="1791269"/>
              <a:ext cx="1356938" cy="1257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6" name="矩形 65"/>
            <p:cNvSpPr/>
            <p:nvPr/>
          </p:nvSpPr>
          <p:spPr>
            <a:xfrm>
              <a:off x="5275178" y="2080584"/>
              <a:ext cx="1156836" cy="1257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7" name="矩形 66"/>
            <p:cNvSpPr/>
            <p:nvPr/>
          </p:nvSpPr>
          <p:spPr>
            <a:xfrm>
              <a:off x="5631610" y="2358334"/>
              <a:ext cx="800405" cy="1257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523025" y="1422910"/>
            <a:ext cx="1800671" cy="1434404"/>
            <a:chOff x="7049005" y="1422910"/>
            <a:chExt cx="1800671" cy="1434404"/>
          </a:xfrm>
        </p:grpSpPr>
        <p:sp>
          <p:nvSpPr>
            <p:cNvPr id="68" name="矩形 67"/>
            <p:cNvSpPr/>
            <p:nvPr/>
          </p:nvSpPr>
          <p:spPr>
            <a:xfrm>
              <a:off x="7049005" y="1422910"/>
              <a:ext cx="1800671" cy="14344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69" name="矩形 68"/>
            <p:cNvSpPr/>
            <p:nvPr/>
          </p:nvSpPr>
          <p:spPr>
            <a:xfrm>
              <a:off x="7250696" y="1791269"/>
              <a:ext cx="1356938" cy="1257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70" name="矩形 69"/>
            <p:cNvSpPr/>
            <p:nvPr/>
          </p:nvSpPr>
          <p:spPr>
            <a:xfrm>
              <a:off x="7350747" y="2080584"/>
              <a:ext cx="1156836" cy="1257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71" name="矩形 70"/>
            <p:cNvSpPr/>
            <p:nvPr/>
          </p:nvSpPr>
          <p:spPr>
            <a:xfrm>
              <a:off x="7528963" y="2358334"/>
              <a:ext cx="800405" cy="12579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26957" y="3074611"/>
            <a:ext cx="1064186" cy="1664621"/>
            <a:chOff x="7052937" y="3074611"/>
            <a:chExt cx="1064186" cy="1664621"/>
          </a:xfrm>
        </p:grpSpPr>
        <p:sp>
          <p:nvSpPr>
            <p:cNvPr id="72" name="矩形 71"/>
            <p:cNvSpPr/>
            <p:nvPr/>
          </p:nvSpPr>
          <p:spPr>
            <a:xfrm>
              <a:off x="7052937" y="3074611"/>
              <a:ext cx="1064186" cy="166462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73" name="矩形 72"/>
            <p:cNvSpPr/>
            <p:nvPr/>
          </p:nvSpPr>
          <p:spPr>
            <a:xfrm rot="5400000">
              <a:off x="7180431" y="3882287"/>
              <a:ext cx="1343481" cy="15706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74" name="矩形 73"/>
            <p:cNvSpPr/>
            <p:nvPr/>
          </p:nvSpPr>
          <p:spPr>
            <a:xfrm rot="5400000">
              <a:off x="7019978" y="3882288"/>
              <a:ext cx="1145364" cy="1570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75" name="矩形 74"/>
            <p:cNvSpPr/>
            <p:nvPr/>
          </p:nvSpPr>
          <p:spPr>
            <a:xfrm rot="5400000">
              <a:off x="6936913" y="3882288"/>
              <a:ext cx="792468" cy="1570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924871" y="1359329"/>
            <a:ext cx="615553" cy="24469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文字对齐方式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52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570145" y="-879582"/>
            <a:ext cx="3376749" cy="6324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7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椭圆 10"/>
          <p:cNvSpPr/>
          <p:nvPr/>
        </p:nvSpPr>
        <p:spPr>
          <a:xfrm>
            <a:off x="4322880" y="914401"/>
            <a:ext cx="3269794" cy="3269794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方正兰亭细黑_GBK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36744" y="3474471"/>
            <a:ext cx="157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美化四原则</a:t>
            </a:r>
            <a:endParaRPr lang="en-US" altLang="zh-CN" sz="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608" y="2153180"/>
            <a:ext cx="2176461" cy="74987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059991" y="1685329"/>
            <a:ext cx="1795570" cy="1042842"/>
            <a:chOff x="5090307" y="1331386"/>
            <a:chExt cx="1795570" cy="1042842"/>
          </a:xfrm>
        </p:grpSpPr>
        <p:sp>
          <p:nvSpPr>
            <p:cNvPr id="3" name="文本框 2"/>
            <p:cNvSpPr txBox="1"/>
            <p:nvPr/>
          </p:nvSpPr>
          <p:spPr>
            <a:xfrm>
              <a:off x="5090307" y="1331386"/>
              <a:ext cx="1795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  比</a:t>
              </a:r>
              <a:endParaRPr lang="zh-CN" altLang="en-US" sz="4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267060" y="1974118"/>
              <a:ext cx="14420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61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2427611" y="1424563"/>
            <a:ext cx="5899093" cy="31998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924871" y="1359329"/>
            <a:ext cx="615553" cy="36739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图片、形状与文本框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843979" y="2249586"/>
            <a:ext cx="1385714" cy="1772830"/>
            <a:chOff x="2843979" y="2249586"/>
            <a:chExt cx="1385714" cy="1772830"/>
          </a:xfrm>
        </p:grpSpPr>
        <p:sp>
          <p:nvSpPr>
            <p:cNvPr id="21" name="椭圆 20"/>
            <p:cNvSpPr/>
            <p:nvPr/>
          </p:nvSpPr>
          <p:spPr>
            <a:xfrm>
              <a:off x="2997916" y="2249586"/>
              <a:ext cx="1077841" cy="10778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843979" y="3722334"/>
              <a:ext cx="138571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YOUR TEXT HERE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697055" y="2249586"/>
            <a:ext cx="1385714" cy="1772830"/>
            <a:chOff x="4697055" y="2249586"/>
            <a:chExt cx="1385714" cy="1772830"/>
          </a:xfrm>
        </p:grpSpPr>
        <p:sp>
          <p:nvSpPr>
            <p:cNvPr id="84" name="椭圆 83"/>
            <p:cNvSpPr/>
            <p:nvPr/>
          </p:nvSpPr>
          <p:spPr>
            <a:xfrm>
              <a:off x="4850992" y="2249586"/>
              <a:ext cx="1077841" cy="10778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4697055" y="3722334"/>
              <a:ext cx="138571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YOUR TEXT HERE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50131" y="2249586"/>
            <a:ext cx="1385714" cy="1767984"/>
            <a:chOff x="6550131" y="2254432"/>
            <a:chExt cx="1385714" cy="1767984"/>
          </a:xfrm>
        </p:grpSpPr>
        <p:sp>
          <p:nvSpPr>
            <p:cNvPr id="87" name="椭圆 86"/>
            <p:cNvSpPr/>
            <p:nvPr/>
          </p:nvSpPr>
          <p:spPr>
            <a:xfrm>
              <a:off x="6704068" y="2254432"/>
              <a:ext cx="1077841" cy="10778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6550131" y="3722334"/>
              <a:ext cx="138571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</a:rPr>
                <a:t>YOUR TEXT HERE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90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2030306" y="1408326"/>
            <a:ext cx="615553" cy="23581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辅助对齐工具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2075" y="1483154"/>
            <a:ext cx="361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latin typeface="+mn-ea"/>
              </a:rPr>
              <a:t>视图</a:t>
            </a:r>
            <a:r>
              <a:rPr lang="en-US" altLang="zh-CN" sz="1800" dirty="0">
                <a:latin typeface="+mn-ea"/>
              </a:rPr>
              <a:t>——</a:t>
            </a:r>
            <a:r>
              <a:rPr lang="zh-CN" altLang="en-US" sz="1800" dirty="0" smtClean="0">
                <a:latin typeface="+mn-ea"/>
              </a:rPr>
              <a:t>标尺、网格线、参考线</a:t>
            </a:r>
            <a:endParaRPr lang="zh-CN" altLang="en-US" sz="1800" dirty="0">
              <a:latin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232075" y="2154335"/>
            <a:ext cx="238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latin typeface="+mn-ea"/>
              </a:rPr>
              <a:t>自己画一条参考线</a:t>
            </a:r>
            <a:endParaRPr lang="zh-CN" altLang="en-US" sz="1800" dirty="0">
              <a:latin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232075" y="2825516"/>
            <a:ext cx="238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latin typeface="+mn-ea"/>
              </a:rPr>
              <a:t>画一个矩形</a:t>
            </a:r>
            <a:endParaRPr lang="zh-CN" altLang="en-US" sz="1800" dirty="0">
              <a:latin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863259" y="1483154"/>
            <a:ext cx="0" cy="219349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rot="10800000">
            <a:off x="2863259" y="1667820"/>
            <a:ext cx="36881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rot="10800000">
            <a:off x="2863259" y="2339001"/>
            <a:ext cx="36881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rot="10800000">
            <a:off x="2863259" y="3010182"/>
            <a:ext cx="36881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21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079363" y="301614"/>
            <a:ext cx="2985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2400">
                <a:solidFill>
                  <a:srgbClr val="2E72F1"/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Smile</a:t>
            </a:r>
            <a:r>
              <a:rPr lang="en-US" altLang="zh-CN" sz="2400">
                <a:solidFill>
                  <a:srgbClr val="367E96"/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 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PowerPoint</a:t>
            </a: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8723" r="23297" b="6383"/>
          <a:stretch/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0601"/>
          <a:stretch/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9918"/>
          <a:stretch/>
        </p:blipFill>
        <p:spPr/>
      </p:pic>
      <p:sp>
        <p:nvSpPr>
          <p:cNvPr id="2" name="矩形 1"/>
          <p:cNvSpPr/>
          <p:nvPr/>
        </p:nvSpPr>
        <p:spPr>
          <a:xfrm>
            <a:off x="2368140" y="1382488"/>
            <a:ext cx="456204" cy="15121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343898" y="1382488"/>
            <a:ext cx="456204" cy="15121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19656" y="1382488"/>
            <a:ext cx="456204" cy="15121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18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/>
          <p:cNvSpPr/>
          <p:nvPr/>
        </p:nvSpPr>
        <p:spPr>
          <a:xfrm>
            <a:off x="1933103" y="2211388"/>
            <a:ext cx="1166400" cy="10569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 hidden="1"/>
          <p:cNvSpPr/>
          <p:nvPr/>
        </p:nvSpPr>
        <p:spPr>
          <a:xfrm>
            <a:off x="3990706" y="2211388"/>
            <a:ext cx="1166400" cy="10569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 hidden="1"/>
          <p:cNvSpPr/>
          <p:nvPr/>
        </p:nvSpPr>
        <p:spPr>
          <a:xfrm>
            <a:off x="6048309" y="2211388"/>
            <a:ext cx="1166400" cy="10569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61" name="椭圆 60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4" name="椭圆 63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68" name="椭圆 67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72" name="椭圆 71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3" name="图片占位符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8723" r="23297" b="6383"/>
          <a:stretch/>
        </p:blipFill>
        <p:spPr>
          <a:xfrm>
            <a:off x="828479" y="2065645"/>
            <a:ext cx="1447799" cy="1447799"/>
          </a:xfrm>
          <a:prstGeom prst="ellipse">
            <a:avLst/>
          </a:prstGeom>
        </p:spPr>
      </p:pic>
      <p:pic>
        <p:nvPicPr>
          <p:cNvPr id="45" name="图片占位符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0601"/>
          <a:stretch/>
        </p:blipFill>
        <p:spPr>
          <a:xfrm>
            <a:off x="2097015" y="1690968"/>
            <a:ext cx="1447799" cy="1447799"/>
          </a:xfrm>
          <a:prstGeom prst="ellipse">
            <a:avLst/>
          </a:prstGeom>
        </p:spPr>
      </p:pic>
      <p:pic>
        <p:nvPicPr>
          <p:cNvPr id="46" name="图片占位符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3483988" y="1528777"/>
            <a:ext cx="1447799" cy="1447799"/>
          </a:xfrm>
          <a:prstGeom prst="ellipse">
            <a:avLst/>
          </a:prstGeom>
        </p:spPr>
      </p:pic>
      <p:pic>
        <p:nvPicPr>
          <p:cNvPr id="52" name="图片占位符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9918"/>
          <a:stretch/>
        </p:blipFill>
        <p:spPr>
          <a:xfrm>
            <a:off x="2790501" y="2708276"/>
            <a:ext cx="1447799" cy="14477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89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946196" y="1270815"/>
            <a:ext cx="553998" cy="42565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文本框与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图片、形状对齐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11427" y="1161766"/>
            <a:ext cx="2719770" cy="160245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2423987" y="1666961"/>
            <a:ext cx="2694650" cy="1081080"/>
            <a:chOff x="2435701" y="1917695"/>
            <a:chExt cx="2694650" cy="1081080"/>
          </a:xfrm>
        </p:grpSpPr>
        <p:sp>
          <p:nvSpPr>
            <p:cNvPr id="24" name="等腰三角形 23"/>
            <p:cNvSpPr/>
            <p:nvPr/>
          </p:nvSpPr>
          <p:spPr>
            <a:xfrm>
              <a:off x="2435701" y="2557083"/>
              <a:ext cx="702032" cy="441691"/>
            </a:xfrm>
            <a:prstGeom prst="triangle">
              <a:avLst>
                <a:gd name="adj" fmla="val 3333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>
              <a:off x="2924266" y="2314205"/>
              <a:ext cx="1480843" cy="684569"/>
            </a:xfrm>
            <a:prstGeom prst="triangle">
              <a:avLst>
                <a:gd name="adj" fmla="val 3617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等腰三角形 33"/>
            <p:cNvSpPr/>
            <p:nvPr/>
          </p:nvSpPr>
          <p:spPr>
            <a:xfrm>
              <a:off x="3810219" y="1917695"/>
              <a:ext cx="1320132" cy="1081080"/>
            </a:xfrm>
            <a:prstGeom prst="triangle">
              <a:avLst>
                <a:gd name="adj" fmla="val 67902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2690036" y="1497920"/>
            <a:ext cx="1315521" cy="1782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2690037" y="1739788"/>
            <a:ext cx="789538" cy="1792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5696794" y="1161766"/>
            <a:ext cx="2719770" cy="160245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5696794" y="1667318"/>
            <a:ext cx="2719770" cy="1081080"/>
            <a:chOff x="2423141" y="1918052"/>
            <a:chExt cx="2719770" cy="1081080"/>
          </a:xfrm>
        </p:grpSpPr>
        <p:sp>
          <p:nvSpPr>
            <p:cNvPr id="40" name="等腰三角形 39"/>
            <p:cNvSpPr/>
            <p:nvPr/>
          </p:nvSpPr>
          <p:spPr>
            <a:xfrm>
              <a:off x="4440879" y="2557083"/>
              <a:ext cx="702032" cy="441691"/>
            </a:xfrm>
            <a:prstGeom prst="triangle">
              <a:avLst>
                <a:gd name="adj" fmla="val 54081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等腰三角形 40"/>
            <p:cNvSpPr/>
            <p:nvPr/>
          </p:nvSpPr>
          <p:spPr>
            <a:xfrm>
              <a:off x="3130617" y="2314205"/>
              <a:ext cx="1480843" cy="684569"/>
            </a:xfrm>
            <a:prstGeom prst="triangle">
              <a:avLst>
                <a:gd name="adj" fmla="val 6896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等腰三角形 41"/>
            <p:cNvSpPr/>
            <p:nvPr/>
          </p:nvSpPr>
          <p:spPr>
            <a:xfrm>
              <a:off x="2423141" y="1918052"/>
              <a:ext cx="1320132" cy="1081080"/>
            </a:xfrm>
            <a:prstGeom prst="triangle">
              <a:avLst>
                <a:gd name="adj" fmla="val 4583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矩形 42"/>
          <p:cNvSpPr/>
          <p:nvPr/>
        </p:nvSpPr>
        <p:spPr>
          <a:xfrm>
            <a:off x="6832546" y="1488731"/>
            <a:ext cx="1315521" cy="1782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7358529" y="1730599"/>
            <a:ext cx="789538" cy="1792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2708950" y="2750857"/>
            <a:ext cx="2124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图片主体在右边左对齐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026195" y="3232465"/>
            <a:ext cx="2719770" cy="160245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4323717" y="4818740"/>
            <a:ext cx="2124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图片没有主体，居中对齐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994317" y="2754900"/>
            <a:ext cx="2124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图片主体在左边右对齐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078918" y="3900361"/>
            <a:ext cx="2614322" cy="918920"/>
            <a:chOff x="4131643" y="3782088"/>
            <a:chExt cx="2614322" cy="918920"/>
          </a:xfrm>
        </p:grpSpPr>
        <p:sp>
          <p:nvSpPr>
            <p:cNvPr id="50" name="等腰三角形 49"/>
            <p:cNvSpPr/>
            <p:nvPr/>
          </p:nvSpPr>
          <p:spPr>
            <a:xfrm>
              <a:off x="4131643" y="4259317"/>
              <a:ext cx="702032" cy="441691"/>
            </a:xfrm>
            <a:prstGeom prst="triangle">
              <a:avLst>
                <a:gd name="adj" fmla="val 54081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等腰三角形 50"/>
            <p:cNvSpPr/>
            <p:nvPr/>
          </p:nvSpPr>
          <p:spPr>
            <a:xfrm>
              <a:off x="5265122" y="4016439"/>
              <a:ext cx="1480843" cy="684569"/>
            </a:xfrm>
            <a:prstGeom prst="triangle">
              <a:avLst>
                <a:gd name="adj" fmla="val 6896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等腰三角形 51"/>
            <p:cNvSpPr/>
            <p:nvPr/>
          </p:nvSpPr>
          <p:spPr>
            <a:xfrm>
              <a:off x="4683653" y="3782088"/>
              <a:ext cx="1162937" cy="918920"/>
            </a:xfrm>
            <a:prstGeom prst="triangle">
              <a:avLst>
                <a:gd name="adj" fmla="val 4583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矩形 53"/>
          <p:cNvSpPr/>
          <p:nvPr/>
        </p:nvSpPr>
        <p:spPr>
          <a:xfrm>
            <a:off x="4728320" y="3647073"/>
            <a:ext cx="1315521" cy="1782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4991311" y="3888941"/>
            <a:ext cx="789538" cy="1792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/>
        </p:nvCxnSpPr>
        <p:spPr>
          <a:xfrm>
            <a:off x="2690036" y="1311275"/>
            <a:ext cx="0" cy="825022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8148067" y="1311275"/>
            <a:ext cx="0" cy="825022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5388683" y="3476430"/>
            <a:ext cx="0" cy="825022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54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DF9596-7B2F-4166-8F4E-803D23154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3" r="14122" b="10208"/>
          <a:stretch/>
        </p:blipFill>
        <p:spPr>
          <a:xfrm>
            <a:off x="883" y="0"/>
            <a:ext cx="9142234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38A12B7-EBB2-4489-B4C1-794A74E8C8E7}"/>
              </a:ext>
            </a:extLst>
          </p:cNvPr>
          <p:cNvSpPr txBox="1"/>
          <p:nvPr/>
        </p:nvSpPr>
        <p:spPr>
          <a:xfrm>
            <a:off x="694014" y="2399471"/>
            <a:ext cx="7840608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950" b="1" dirty="0">
                <a:solidFill>
                  <a:schemeClr val="bg1"/>
                </a:solidFill>
                <a:latin typeface="+mj-ea"/>
                <a:ea typeface="+mj-ea"/>
              </a:rPr>
              <a:t>午餐吃什么下午才会不困？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AB5717-8BE2-49D0-9011-EB0630E449B9}"/>
              </a:ext>
            </a:extLst>
          </p:cNvPr>
          <p:cNvSpPr/>
          <p:nvPr/>
        </p:nvSpPr>
        <p:spPr>
          <a:xfrm>
            <a:off x="4800600" y="3410632"/>
            <a:ext cx="291291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>
                <a:solidFill>
                  <a:schemeClr val="bg1"/>
                </a:solidFill>
              </a:rPr>
              <a:t>WHAT WE SHOULD EAT…</a:t>
            </a:r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BFC318-409A-45BC-8B88-199BE108C3B6}"/>
              </a:ext>
            </a:extLst>
          </p:cNvPr>
          <p:cNvSpPr/>
          <p:nvPr/>
        </p:nvSpPr>
        <p:spPr bwMode="auto">
          <a:xfrm>
            <a:off x="574218" y="2542795"/>
            <a:ext cx="119797" cy="54435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rot="0" spcFirstLastPara="0" vertOverflow="overflow" horzOverflow="overflow" vert="horz" wrap="non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DF9596-7B2F-4166-8F4E-803D23154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3" r="14122" b="10208"/>
          <a:stretch/>
        </p:blipFill>
        <p:spPr>
          <a:xfrm>
            <a:off x="0" y="-1362"/>
            <a:ext cx="9142234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38A12B7-EBB2-4489-B4C1-794A74E8C8E7}"/>
              </a:ext>
            </a:extLst>
          </p:cNvPr>
          <p:cNvSpPr txBox="1"/>
          <p:nvPr/>
        </p:nvSpPr>
        <p:spPr>
          <a:xfrm>
            <a:off x="799210" y="667783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午餐吃</a:t>
            </a:r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AB5717-8BE2-49D0-9011-EB0630E449B9}"/>
              </a:ext>
            </a:extLst>
          </p:cNvPr>
          <p:cNvSpPr/>
          <p:nvPr/>
        </p:nvSpPr>
        <p:spPr>
          <a:xfrm>
            <a:off x="803236" y="2029706"/>
            <a:ext cx="291291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</a:rPr>
              <a:t>WHAT WE SHOULD EAT…</a:t>
            </a:r>
            <a:endParaRPr lang="zh-CN" altLang="en-US" sz="2100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BFC318-409A-45BC-8B88-199BE108C3B6}"/>
              </a:ext>
            </a:extLst>
          </p:cNvPr>
          <p:cNvSpPr/>
          <p:nvPr/>
        </p:nvSpPr>
        <p:spPr bwMode="auto">
          <a:xfrm>
            <a:off x="679731" y="778738"/>
            <a:ext cx="119480" cy="155176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rot="0" spcFirstLastPara="0" vertOverflow="overflow" horzOverflow="overflow" vert="horz" wrap="non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100" kern="0">
              <a:solidFill>
                <a:sysClr val="windowText" lastClr="00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38A12B7-EBB2-4489-B4C1-794A74E8C8E7}"/>
              </a:ext>
            </a:extLst>
          </p:cNvPr>
          <p:cNvSpPr txBox="1"/>
          <p:nvPr/>
        </p:nvSpPr>
        <p:spPr>
          <a:xfrm>
            <a:off x="799210" y="1333093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下午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才会不困？</a:t>
            </a:r>
          </a:p>
        </p:txBody>
      </p:sp>
    </p:spTree>
    <p:extLst>
      <p:ext uri="{BB962C8B-B14F-4D97-AF65-F5344CB8AC3E}">
        <p14:creationId xmlns:p14="http://schemas.microsoft.com/office/powerpoint/2010/main" val="31547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05B4CA1-1FFB-4964-8D16-F4F5C5F7F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2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F8430F-2C84-48E9-ADAB-8EC329F58C6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90000"/>
                </a:srgbClr>
              </a:gs>
              <a:gs pos="100000">
                <a:srgbClr val="000000">
                  <a:alpha val="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F238C3-82EB-4DD7-82C9-908D81EABFB8}"/>
              </a:ext>
            </a:extLst>
          </p:cNvPr>
          <p:cNvSpPr/>
          <p:nvPr/>
        </p:nvSpPr>
        <p:spPr>
          <a:xfrm>
            <a:off x="740905" y="2435661"/>
            <a:ext cx="468834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Arial" panose="020B0604020202020204" pitchFamily="34" charset="0"/>
              </a:rPr>
              <a:t>在整体营收下滑的背景下，可口可乐第二季财报中的另外几组数据也值得注意，上一季度可口可乐的果汁、乳制品和植物蛋白饮料全球销量上涨了</a:t>
            </a:r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zh-CN" altLang="en-US" sz="1500" dirty="0">
                <a:solidFill>
                  <a:schemeClr val="bg1"/>
                </a:solidFill>
                <a:latin typeface="Arial" panose="020B0604020202020204" pitchFamily="34" charset="0"/>
              </a:rPr>
              <a:t>％，瓶装水和运动饮料销量增长了</a:t>
            </a:r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zh-CN" altLang="en-US" sz="1500" dirty="0">
                <a:solidFill>
                  <a:schemeClr val="bg1"/>
                </a:solidFill>
                <a:latin typeface="Arial" panose="020B0604020202020204" pitchFamily="34" charset="0"/>
              </a:rPr>
              <a:t>％，而茶类和咖啡类饮料也有</a:t>
            </a:r>
            <a:r>
              <a:rPr lang="en-US" altLang="zh-CN" sz="15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zh-CN" altLang="en-US" sz="1500" dirty="0">
                <a:solidFill>
                  <a:schemeClr val="bg1"/>
                </a:solidFill>
                <a:latin typeface="Arial" panose="020B0604020202020204" pitchFamily="34" charset="0"/>
              </a:rPr>
              <a:t>％的涨幅。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875E1D-9608-4E27-ABBE-94EC56DEDBE7}"/>
              </a:ext>
            </a:extLst>
          </p:cNvPr>
          <p:cNvSpPr/>
          <p:nvPr/>
        </p:nvSpPr>
        <p:spPr>
          <a:xfrm>
            <a:off x="544423" y="1733296"/>
            <a:ext cx="2441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+mj-ea"/>
                <a:ea typeface="+mj-ea"/>
              </a:rPr>
              <a:t>营收情况分析</a:t>
            </a:r>
          </a:p>
        </p:txBody>
      </p:sp>
    </p:spTree>
    <p:extLst>
      <p:ext uri="{BB962C8B-B14F-4D97-AF65-F5344CB8AC3E}">
        <p14:creationId xmlns:p14="http://schemas.microsoft.com/office/powerpoint/2010/main" val="347186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05B4CA1-1FFB-4964-8D16-F4F5C5F7F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2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5F8430F-2C84-48E9-ADAB-8EC329F58C65}"/>
              </a:ext>
            </a:extLst>
          </p:cNvPr>
          <p:cNvSpPr/>
          <p:nvPr/>
        </p:nvSpPr>
        <p:spPr>
          <a:xfrm>
            <a:off x="1" y="-3352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90000"/>
                </a:srgbClr>
              </a:gs>
              <a:gs pos="100000">
                <a:srgbClr val="000000">
                  <a:alpha val="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0F238C3-82EB-4DD7-82C9-908D81EABFB8}"/>
              </a:ext>
            </a:extLst>
          </p:cNvPr>
          <p:cNvSpPr/>
          <p:nvPr/>
        </p:nvSpPr>
        <p:spPr>
          <a:xfrm>
            <a:off x="803009" y="3430978"/>
            <a:ext cx="4019844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在整体营收下滑的背景下，可口可乐第二季财报中的另外几组数据也值得注意，上一季度可口可乐的果汁、乳制品和植物蛋白饮料全球销量上涨了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％，瓶装水和运动饮料销量增长了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％，而茶类和咖啡类饮料也有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％的涨幅。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875E1D-9608-4E27-ABBE-94EC56DEDBE7}"/>
              </a:ext>
            </a:extLst>
          </p:cNvPr>
          <p:cNvSpPr/>
          <p:nvPr/>
        </p:nvSpPr>
        <p:spPr>
          <a:xfrm>
            <a:off x="803009" y="2890453"/>
            <a:ext cx="2441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营收情况分析</a:t>
            </a:r>
          </a:p>
        </p:txBody>
      </p:sp>
    </p:spTree>
    <p:extLst>
      <p:ext uri="{BB962C8B-B14F-4D97-AF65-F5344CB8AC3E}">
        <p14:creationId xmlns:p14="http://schemas.microsoft.com/office/powerpoint/2010/main" val="17535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12493" y="-573386"/>
            <a:ext cx="3376749" cy="55906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7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endParaRPr lang="en-US" altLang="zh-CN" sz="27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353198" y="914401"/>
            <a:ext cx="3269794" cy="3269794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方正兰亭细黑_GBK" panose="020000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090310" y="1685329"/>
            <a:ext cx="1795570" cy="1042842"/>
            <a:chOff x="5090307" y="1331386"/>
            <a:chExt cx="1795570" cy="1042842"/>
          </a:xfrm>
        </p:grpSpPr>
        <p:sp>
          <p:nvSpPr>
            <p:cNvPr id="12" name="文本框 11"/>
            <p:cNvSpPr txBox="1"/>
            <p:nvPr/>
          </p:nvSpPr>
          <p:spPr>
            <a:xfrm>
              <a:off x="5090307" y="1331386"/>
              <a:ext cx="1795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  密</a:t>
              </a:r>
              <a:endParaRPr lang="zh-CN" altLang="en-US" sz="4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225283" y="1974118"/>
              <a:ext cx="15256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169881" y="3370903"/>
            <a:ext cx="157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美化四原则</a:t>
            </a:r>
            <a:endParaRPr lang="en-US" altLang="zh-CN" sz="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53737" y="1887597"/>
            <a:ext cx="2277053" cy="668665"/>
            <a:chOff x="1904454" y="2585916"/>
            <a:chExt cx="2277053" cy="668665"/>
          </a:xfrm>
        </p:grpSpPr>
        <p:sp>
          <p:nvSpPr>
            <p:cNvPr id="6" name="矩形 5"/>
            <p:cNvSpPr/>
            <p:nvPr/>
          </p:nvSpPr>
          <p:spPr>
            <a:xfrm>
              <a:off x="1904454" y="2585916"/>
              <a:ext cx="2277053" cy="66866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911399" y="2597083"/>
              <a:ext cx="2263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04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hidden="1"/>
          <p:cNvGrpSpPr/>
          <p:nvPr/>
        </p:nvGrpSpPr>
        <p:grpSpPr>
          <a:xfrm>
            <a:off x="0" y="340242"/>
            <a:ext cx="9144000" cy="723014"/>
            <a:chOff x="0" y="340242"/>
            <a:chExt cx="9144000" cy="723014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0" y="704451"/>
              <a:ext cx="9144000" cy="0"/>
            </a:xfrm>
            <a:prstGeom prst="line">
              <a:avLst/>
            </a:prstGeom>
            <a:ln w="28575">
              <a:gradFill flip="none" rotWithShape="1">
                <a:gsLst>
                  <a:gs pos="57000">
                    <a:schemeClr val="tx1">
                      <a:lumMod val="62000"/>
                      <a:lumOff val="38000"/>
                    </a:schemeClr>
                  </a:gs>
                  <a:gs pos="95000">
                    <a:schemeClr val="bg1">
                      <a:lumMod val="85000"/>
                    </a:schemeClr>
                  </a:gs>
                  <a:gs pos="8000">
                    <a:schemeClr val="tx1">
                      <a:lumMod val="65000"/>
                      <a:lumOff val="35000"/>
                    </a:schemeClr>
                  </a:gs>
                </a:gsLst>
                <a:lin ang="0" scaled="0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组合 7"/>
            <p:cNvGrpSpPr/>
            <p:nvPr/>
          </p:nvGrpSpPr>
          <p:grpSpPr>
            <a:xfrm>
              <a:off x="347330" y="340242"/>
              <a:ext cx="723014" cy="723014"/>
              <a:chOff x="347330" y="340242"/>
              <a:chExt cx="723014" cy="723014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347330" y="340242"/>
                <a:ext cx="723014" cy="72301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386316" y="443865"/>
                <a:ext cx="6450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对比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386316" y="704451"/>
                <a:ext cx="64504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Contrast</a:t>
                </a:r>
                <a:endParaRPr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453116" y="340242"/>
              <a:ext cx="723014" cy="723014"/>
              <a:chOff x="1472609" y="340242"/>
              <a:chExt cx="723014" cy="723014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472609" y="340242"/>
                <a:ext cx="723014" cy="72301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511595" y="443865"/>
                <a:ext cx="6450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重复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472609" y="704451"/>
                <a:ext cx="72301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Repetition</a:t>
                </a:r>
                <a:endParaRPr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2558902" y="340242"/>
              <a:ext cx="723014" cy="723014"/>
              <a:chOff x="2578395" y="340242"/>
              <a:chExt cx="723014" cy="723014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2578395" y="340242"/>
                <a:ext cx="723014" cy="72301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2617381" y="443865"/>
                <a:ext cx="6450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对齐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578395" y="704451"/>
                <a:ext cx="72301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Alignment</a:t>
                </a:r>
                <a:endParaRPr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664688" y="340242"/>
              <a:ext cx="723014" cy="723014"/>
              <a:chOff x="3664688" y="340242"/>
              <a:chExt cx="723014" cy="723014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3664688" y="340242"/>
                <a:ext cx="723014" cy="72301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3703674" y="443865"/>
                <a:ext cx="6450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亲密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703674" y="704451"/>
                <a:ext cx="64504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Proximity</a:t>
                </a:r>
                <a:endParaRPr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7" name="椭圆 26"/>
          <p:cNvSpPr/>
          <p:nvPr/>
        </p:nvSpPr>
        <p:spPr>
          <a:xfrm>
            <a:off x="2488018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615069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742120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869171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488018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488018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615069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4742120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869171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615069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742120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869171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5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791408" y="1754608"/>
            <a:ext cx="3629654" cy="23300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>
            <a:off x="3087557" y="1996135"/>
            <a:ext cx="793106" cy="65192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/>
          <p:cNvSpPr/>
          <p:nvPr/>
        </p:nvSpPr>
        <p:spPr>
          <a:xfrm>
            <a:off x="4176812" y="3247087"/>
            <a:ext cx="793106" cy="65192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>
            <a:off x="5182710" y="1774948"/>
            <a:ext cx="793106" cy="65192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85657" y="2970273"/>
            <a:ext cx="639530" cy="625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4209682" y="2284413"/>
            <a:ext cx="639530" cy="625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5392160" y="2860090"/>
            <a:ext cx="639530" cy="625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4688958" y="1933996"/>
            <a:ext cx="3629654" cy="23300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300339" y="2229820"/>
            <a:ext cx="2406892" cy="626400"/>
            <a:chOff x="5225575" y="2289642"/>
            <a:chExt cx="2406892" cy="626400"/>
          </a:xfrm>
        </p:grpSpPr>
        <p:sp>
          <p:nvSpPr>
            <p:cNvPr id="24" name="等腰三角形 23"/>
            <p:cNvSpPr/>
            <p:nvPr/>
          </p:nvSpPr>
          <p:spPr>
            <a:xfrm>
              <a:off x="5225575" y="2289642"/>
              <a:ext cx="640800" cy="626400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6108621" y="2289642"/>
              <a:ext cx="640800" cy="626400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28"/>
            <p:cNvSpPr/>
            <p:nvPr/>
          </p:nvSpPr>
          <p:spPr>
            <a:xfrm>
              <a:off x="6991667" y="2289642"/>
              <a:ext cx="640800" cy="626400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300974" y="3306679"/>
            <a:ext cx="2405622" cy="625387"/>
            <a:chOff x="5282895" y="3372078"/>
            <a:chExt cx="2405622" cy="625387"/>
          </a:xfrm>
        </p:grpSpPr>
        <p:sp>
          <p:nvSpPr>
            <p:cNvPr id="26" name="矩形 25"/>
            <p:cNvSpPr/>
            <p:nvPr/>
          </p:nvSpPr>
          <p:spPr>
            <a:xfrm>
              <a:off x="5282895" y="3372078"/>
              <a:ext cx="639530" cy="6253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6165941" y="3372078"/>
              <a:ext cx="639530" cy="6253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7048987" y="3372078"/>
              <a:ext cx="639530" cy="6253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836896" y="1946485"/>
            <a:ext cx="3629654" cy="23300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等腰三角形 31"/>
          <p:cNvSpPr/>
          <p:nvPr/>
        </p:nvSpPr>
        <p:spPr>
          <a:xfrm>
            <a:off x="1176507" y="2485098"/>
            <a:ext cx="640800" cy="62640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77777" y="3271279"/>
            <a:ext cx="639530" cy="625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/>
          <p:cNvSpPr/>
          <p:nvPr/>
        </p:nvSpPr>
        <p:spPr>
          <a:xfrm>
            <a:off x="2330063" y="2485099"/>
            <a:ext cx="640800" cy="62640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330063" y="3271279"/>
            <a:ext cx="639530" cy="625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/>
          <p:cNvSpPr/>
          <p:nvPr/>
        </p:nvSpPr>
        <p:spPr>
          <a:xfrm>
            <a:off x="3472198" y="2485099"/>
            <a:ext cx="640800" cy="62640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3476106" y="3271279"/>
            <a:ext cx="639530" cy="625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76507" y="2483560"/>
            <a:ext cx="644361" cy="1411568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300339" y="2229820"/>
            <a:ext cx="2406257" cy="626400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5300339" y="3305463"/>
            <a:ext cx="2406257" cy="632902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2327378" y="2483560"/>
            <a:ext cx="644361" cy="1411568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3477644" y="2483560"/>
            <a:ext cx="644361" cy="1411568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92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39" grpId="0" animBg="1"/>
      <p:bldP spid="40" grpId="0" animBg="1"/>
      <p:bldP spid="4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582696" y="1762286"/>
            <a:ext cx="4846805" cy="1121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718131" y="1762286"/>
            <a:ext cx="1058865" cy="1121569"/>
            <a:chOff x="3186113" y="1835944"/>
            <a:chExt cx="1114424" cy="1121569"/>
          </a:xfrm>
        </p:grpSpPr>
        <p:sp>
          <p:nvSpPr>
            <p:cNvPr id="26" name="矩形 25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762636" y="1999904"/>
            <a:ext cx="460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noProof="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把相关的元素放在一起，设置合适的距离，</a:t>
            </a:r>
            <a:r>
              <a:rPr kumimoji="0" lang="zh-CN" altLang="en-U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使观众能快速提取信息，了解元素间的关系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704810" y="3090096"/>
            <a:ext cx="815902" cy="723014"/>
            <a:chOff x="300411" y="340242"/>
            <a:chExt cx="815902" cy="723014"/>
          </a:xfrm>
        </p:grpSpPr>
        <p:sp>
          <p:nvSpPr>
            <p:cNvPr id="35" name="椭圆 3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00411" y="548323"/>
              <a:ext cx="8159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行间距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344200" y="3090096"/>
            <a:ext cx="723014" cy="723014"/>
            <a:chOff x="347330" y="340242"/>
            <a:chExt cx="723014" cy="723014"/>
          </a:xfrm>
        </p:grpSpPr>
        <p:sp>
          <p:nvSpPr>
            <p:cNvPr id="38" name="椭圆 37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间距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890702" y="3090096"/>
            <a:ext cx="723014" cy="723014"/>
            <a:chOff x="347330" y="340242"/>
            <a:chExt cx="723014" cy="723014"/>
          </a:xfrm>
        </p:grpSpPr>
        <p:sp>
          <p:nvSpPr>
            <p:cNvPr id="41" name="椭圆 40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86316" y="532472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边界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1720628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1724117" y="4007637"/>
            <a:ext cx="5698240" cy="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417687" y="2876711"/>
            <a:ext cx="0" cy="1123200"/>
          </a:xfrm>
          <a:prstGeom prst="line">
            <a:avLst/>
          </a:prstGeom>
          <a:ln w="12700">
            <a:solidFill>
              <a:srgbClr val="4040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669313" y="1973884"/>
            <a:ext cx="971107" cy="738427"/>
            <a:chOff x="1626781" y="1984517"/>
            <a:chExt cx="971107" cy="738427"/>
          </a:xfrm>
        </p:grpSpPr>
        <p:sp>
          <p:nvSpPr>
            <p:cNvPr id="28" name="文本框 27"/>
            <p:cNvSpPr txBox="1"/>
            <p:nvPr/>
          </p:nvSpPr>
          <p:spPr>
            <a:xfrm>
              <a:off x="1763521" y="1984517"/>
              <a:ext cx="697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626781" y="2445945"/>
              <a:ext cx="97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6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0655" y="957810"/>
            <a:ext cx="85826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厦门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大学校园包括校本部、漳州校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区、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海韵校区和翔安校区以及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马来西亚分校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位于厦门岛南端，依山傍海，和漳州校区隔海相望，占地近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亩，校园中心是芙蓉湖。本部保存有大量的南洋风格的建筑，具有中西合壁的特征，现已列入全国重点文物保护单位。校园呈狭长形，顺着海岸线延绵数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公里。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校园内地形复杂，植被茂盛，拥有丰富的自然景观。</a:t>
            </a:r>
          </a:p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韵园区是校本部的一部分，位于厦门岛南端珍珠湾附近，紧邻厦门软件园。软件学院、信息科学与技术学院、数学科学学院位于该园区内。园区内有教学楼一栋，行政办公楼一栋，实验楼一栋和科研楼两栋。自现有建筑往学生公寓方向的区域，为海韵园区二期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。未来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完工之后，整个园区将通过海滨东区与校本部相连。</a:t>
            </a:r>
          </a:p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漳州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校区位于漳州龙海的招商局漳州开发区内，占地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2568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亩左右，与本部一海之隔，相距仅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海里，其建筑风格与本部一脉相承，整体规划更加科学合理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月及以后入学的厦大学生将依据专业的不同入住本部或翔安校区，原漳州校区场地、宿舍及其教学楼将并入嘉庚学院。</a:t>
            </a:r>
          </a:p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安校区以发展医学、生命科学与技术等应用科学为主，最终的办学规模为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万人。翔安校区将成为应用学科创新人才培养基地、高水平科学技术研究基地、中国孔子学院总部南方基地和对外开展合作办学的基地。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月第一批师生将入驻翔安校区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0655" y="307817"/>
            <a:ext cx="382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厦门大学校园介绍：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291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27928" y="1266036"/>
            <a:ext cx="72503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厦门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大学校园包括校本部、漳州校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海韵校区和翔安校区以及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马来西亚分校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本部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位于厦门岛南端，依山傍海，和漳州校区隔海相望，占地近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亩，校园中心是芙蓉湖。本部保存有大量的南洋风格的建筑，具有中西合壁的特征，现已列入全国重点文物保护单位。校园呈狭长形，顺着海岸线延绵数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公里。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校园内地形复杂，植被茂盛，拥有丰富的自然景观。</a:t>
            </a: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海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韵园区是校本部的一部分，位于厦门岛南端珍珠湾附近，紧邻厦门软件园。软件学院、信息科学与技术学院、数学科学学院位于该园区内。园区内有教学楼一栋，行政办公楼一栋，实验楼一栋和科研楼两栋。自现有建筑往学生公寓方向的区域，为海韵园区二期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。未来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完工之后，整个园区将通过海滨东区与校本部相连。</a:t>
            </a: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漳州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校区位于漳州龙海的招商局漳州开发区内，占地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2568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亩左右，与本部一海之隔，相距仅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海里，其建筑风格与本部一脉相承，整体规划更加科学合理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月及以后入学的厦大学生将依据专业的不同入住本部或翔安校区，原漳州校区场地、宿舍及其教学楼将并入嘉庚学院。</a:t>
            </a:r>
          </a:p>
          <a:p>
            <a:pPr algn="just">
              <a:lnSpc>
                <a:spcPct val="125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翔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安校区以发展医学、生命科学与技术等应用科学为主，最终的办学规模为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万人。翔安校区将成为应用学科创新人才培养基地、高水平科学技术研究基地、中国孔子学院总部南方基地和对外开展合作办学的基地。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月第一批师生将入驻翔安校区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7928" y="574945"/>
            <a:ext cx="382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厦门大学校园介绍：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03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-742660" y="1579137"/>
            <a:ext cx="4469523" cy="4469523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07188" y="3275289"/>
            <a:ext cx="1723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行间距的秘密</a:t>
            </a:r>
            <a:endParaRPr lang="zh-CN" altLang="en-US" sz="3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87702" y="2050724"/>
            <a:ext cx="3929211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单倍行距太密，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倍行距有点跳跃，通常使用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1.4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倍行距。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77339" y="3112553"/>
            <a:ext cx="3939574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全选文字，点击右键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段落→缩进和间距→间距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多倍行距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设置行距值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67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“面试”的图片搜索结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9" b="6454"/>
          <a:stretch/>
        </p:blipFill>
        <p:spPr bwMode="auto">
          <a:xfrm flipH="1">
            <a:off x="-48861" y="-36178"/>
            <a:ext cx="919286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077362" y="2887579"/>
            <a:ext cx="3867951" cy="2021479"/>
          </a:xfrm>
          <a:prstGeom prst="rect">
            <a:avLst/>
          </a:prstGeom>
          <a:solidFill>
            <a:schemeClr val="tx1">
              <a:lumMod val="85000"/>
              <a:lumOff val="1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27515" y="3241363"/>
            <a:ext cx="2903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当面试官问起你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年的规划，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</a:t>
            </a:r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会怎么说？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27515" y="3624992"/>
            <a:ext cx="2340024" cy="64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27515" y="3980970"/>
            <a:ext cx="2340024" cy="9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071536" y="2745280"/>
            <a:ext cx="2163778" cy="2163778"/>
            <a:chOff x="5962767" y="2543103"/>
            <a:chExt cx="2163778" cy="2163778"/>
          </a:xfrm>
        </p:grpSpPr>
        <p:sp>
          <p:nvSpPr>
            <p:cNvPr id="9" name="椭圆 8"/>
            <p:cNvSpPr/>
            <p:nvPr/>
          </p:nvSpPr>
          <p:spPr>
            <a:xfrm>
              <a:off x="5962767" y="2543103"/>
              <a:ext cx="2163778" cy="21637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105889" y="3147939"/>
              <a:ext cx="18775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当同一个文本框里的文字字号不一样大时，即使设置同一行距值，实际行距并不一样。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66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“面试”的图片搜索结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9" b="6454"/>
          <a:stretch/>
        </p:blipFill>
        <p:spPr bwMode="auto">
          <a:xfrm flipH="1">
            <a:off x="-48861" y="-36178"/>
            <a:ext cx="919286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077362" y="2887579"/>
            <a:ext cx="3867951" cy="2021479"/>
          </a:xfrm>
          <a:prstGeom prst="rect">
            <a:avLst/>
          </a:prstGeom>
          <a:solidFill>
            <a:schemeClr val="tx1">
              <a:lumMod val="85000"/>
              <a:lumOff val="1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73197" y="3249339"/>
            <a:ext cx="290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当面试官问起你</a:t>
            </a:r>
          </a:p>
        </p:txBody>
      </p:sp>
      <p:sp>
        <p:nvSpPr>
          <p:cNvPr id="6" name="矩形 5"/>
          <p:cNvSpPr/>
          <p:nvPr/>
        </p:nvSpPr>
        <p:spPr>
          <a:xfrm>
            <a:off x="1327515" y="3635197"/>
            <a:ext cx="2340024" cy="64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73193" y="3616325"/>
            <a:ext cx="290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年的规划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75940" y="3953858"/>
            <a:ext cx="290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4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你会怎么说？</a:t>
            </a:r>
            <a:endParaRPr lang="zh-CN" altLang="en-US" sz="4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27515" y="3999873"/>
            <a:ext cx="2340024" cy="64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071536" y="2745280"/>
            <a:ext cx="2163778" cy="21637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14658" y="3565559"/>
            <a:ext cx="187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把大字号的文字放在单独的一个文本框里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等腰三角形 6"/>
          <p:cNvSpPr/>
          <p:nvPr/>
        </p:nvSpPr>
        <p:spPr>
          <a:xfrm flipV="1">
            <a:off x="3789738" y="2874334"/>
            <a:ext cx="1570073" cy="1283697"/>
          </a:xfrm>
          <a:custGeom>
            <a:avLst/>
            <a:gdLst/>
            <a:ahLst/>
            <a:cxnLst/>
            <a:rect l="l" t="t" r="r" b="b"/>
            <a:pathLst>
              <a:path w="1796802" h="1469072">
                <a:moveTo>
                  <a:pt x="898401" y="0"/>
                </a:moveTo>
                <a:lnTo>
                  <a:pt x="1796802" y="1469072"/>
                </a:lnTo>
                <a:lnTo>
                  <a:pt x="1015417" y="1469072"/>
                </a:lnTo>
                <a:lnTo>
                  <a:pt x="1015417" y="1372637"/>
                </a:lnTo>
                <a:lnTo>
                  <a:pt x="1154781" y="1372637"/>
                </a:lnTo>
                <a:lnTo>
                  <a:pt x="876052" y="1125318"/>
                </a:lnTo>
                <a:lnTo>
                  <a:pt x="597323" y="1372637"/>
                </a:lnTo>
                <a:lnTo>
                  <a:pt x="736688" y="1372637"/>
                </a:lnTo>
                <a:lnTo>
                  <a:pt x="736688" y="1469072"/>
                </a:lnTo>
                <a:lnTo>
                  <a:pt x="0" y="1469072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7" name="等腰三角形 7"/>
          <p:cNvSpPr/>
          <p:nvPr/>
        </p:nvSpPr>
        <p:spPr>
          <a:xfrm flipV="1">
            <a:off x="4658114" y="1395791"/>
            <a:ext cx="1542329" cy="1311249"/>
          </a:xfrm>
          <a:custGeom>
            <a:avLst/>
            <a:gdLst/>
            <a:ahLst/>
            <a:cxnLst/>
            <a:rect l="l" t="t" r="r" b="b"/>
            <a:pathLst>
              <a:path w="1765052" h="1500603">
                <a:moveTo>
                  <a:pt x="882526" y="0"/>
                </a:moveTo>
                <a:lnTo>
                  <a:pt x="1765052" y="1500603"/>
                </a:lnTo>
                <a:lnTo>
                  <a:pt x="0" y="1500603"/>
                </a:lnTo>
                <a:lnTo>
                  <a:pt x="375894" y="861452"/>
                </a:lnTo>
                <a:lnTo>
                  <a:pt x="464514" y="915388"/>
                </a:lnTo>
                <a:lnTo>
                  <a:pt x="392059" y="1034436"/>
                </a:lnTo>
                <a:lnTo>
                  <a:pt x="748236" y="924919"/>
                </a:lnTo>
                <a:lnTo>
                  <a:pt x="681880" y="558240"/>
                </a:lnTo>
                <a:lnTo>
                  <a:pt x="609424" y="677289"/>
                </a:lnTo>
                <a:lnTo>
                  <a:pt x="517210" y="621166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/>
        </p:nvSpPr>
        <p:spPr>
          <a:xfrm rot="10800000" flipV="1">
            <a:off x="3779912" y="1441014"/>
            <a:ext cx="1592485" cy="1355831"/>
          </a:xfrm>
          <a:prstGeom prst="triangl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9" name="等腰三角形 11"/>
          <p:cNvSpPr/>
          <p:nvPr/>
        </p:nvSpPr>
        <p:spPr>
          <a:xfrm flipV="1">
            <a:off x="2943557" y="1395791"/>
            <a:ext cx="1542329" cy="1311249"/>
          </a:xfrm>
          <a:custGeom>
            <a:avLst/>
            <a:gdLst/>
            <a:ahLst/>
            <a:cxnLst/>
            <a:rect l="l" t="t" r="r" b="b"/>
            <a:pathLst>
              <a:path w="1765052" h="1500603">
                <a:moveTo>
                  <a:pt x="882526" y="0"/>
                </a:moveTo>
                <a:lnTo>
                  <a:pt x="1236032" y="601083"/>
                </a:lnTo>
                <a:lnTo>
                  <a:pt x="1121186" y="667974"/>
                </a:lnTo>
                <a:lnTo>
                  <a:pt x="1051045" y="547547"/>
                </a:lnTo>
                <a:lnTo>
                  <a:pt x="977616" y="912876"/>
                </a:lnTo>
                <a:lnTo>
                  <a:pt x="1331611" y="1029255"/>
                </a:lnTo>
                <a:lnTo>
                  <a:pt x="1261469" y="908828"/>
                </a:lnTo>
                <a:lnTo>
                  <a:pt x="1377332" y="841344"/>
                </a:lnTo>
                <a:lnTo>
                  <a:pt x="1765052" y="1500603"/>
                </a:lnTo>
                <a:lnTo>
                  <a:pt x="0" y="1500603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963424" y="2157448"/>
            <a:ext cx="1871737" cy="27699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成组文字保持一致的间距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557497" y="1779058"/>
            <a:ext cx="129597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rPr>
              <a:t>文字的间距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441137" y="1395791"/>
            <a:ext cx="400409" cy="584775"/>
            <a:chOff x="5210487" y="1340290"/>
            <a:chExt cx="400409" cy="584775"/>
          </a:xfrm>
        </p:grpSpPr>
        <p:sp>
          <p:nvSpPr>
            <p:cNvPr id="23" name="椭圆 22"/>
            <p:cNvSpPr/>
            <p:nvPr/>
          </p:nvSpPr>
          <p:spPr>
            <a:xfrm>
              <a:off x="5210487" y="1432913"/>
              <a:ext cx="390818" cy="390818"/>
            </a:xfrm>
            <a:prstGeom prst="ellipse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5219442" y="1340290"/>
              <a:ext cx="3914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rgbClr val="FFC000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3200" dirty="0">
                <a:solidFill>
                  <a:srgbClr val="FFC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323903" y="1395791"/>
            <a:ext cx="390818" cy="584775"/>
            <a:chOff x="5210487" y="1340290"/>
            <a:chExt cx="390818" cy="584775"/>
          </a:xfrm>
        </p:grpSpPr>
        <p:sp>
          <p:nvSpPr>
            <p:cNvPr id="26" name="椭圆 25"/>
            <p:cNvSpPr/>
            <p:nvPr/>
          </p:nvSpPr>
          <p:spPr>
            <a:xfrm>
              <a:off x="5210487" y="1432913"/>
              <a:ext cx="390818" cy="390818"/>
            </a:xfrm>
            <a:prstGeom prst="ellipse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TextBox 21"/>
            <p:cNvSpPr txBox="1"/>
            <p:nvPr/>
          </p:nvSpPr>
          <p:spPr>
            <a:xfrm>
              <a:off x="5219442" y="1340290"/>
              <a:ext cx="3417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rgbClr val="FFC000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3200" dirty="0">
                <a:solidFill>
                  <a:srgbClr val="FFC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359836" y="3223794"/>
            <a:ext cx="411629" cy="584775"/>
            <a:chOff x="5210487" y="1340290"/>
            <a:chExt cx="411629" cy="584775"/>
          </a:xfrm>
        </p:grpSpPr>
        <p:sp>
          <p:nvSpPr>
            <p:cNvPr id="29" name="椭圆 28"/>
            <p:cNvSpPr/>
            <p:nvPr/>
          </p:nvSpPr>
          <p:spPr>
            <a:xfrm>
              <a:off x="5210487" y="1432913"/>
              <a:ext cx="390818" cy="390818"/>
            </a:xfrm>
            <a:prstGeom prst="ellipse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0" name="TextBox 24"/>
            <p:cNvSpPr txBox="1"/>
            <p:nvPr/>
          </p:nvSpPr>
          <p:spPr>
            <a:xfrm>
              <a:off x="5219442" y="1340290"/>
              <a:ext cx="4026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rgbClr val="FFC000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3200" dirty="0">
                <a:solidFill>
                  <a:srgbClr val="FFC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TextBox 26"/>
          <p:cNvSpPr txBox="1"/>
          <p:nvPr/>
        </p:nvSpPr>
        <p:spPr>
          <a:xfrm>
            <a:off x="6209323" y="2157448"/>
            <a:ext cx="2304256" cy="646331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并列的图标保持一致的间距，不同组的间距比同组的图标间距更大一些。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209323" y="1779058"/>
            <a:ext cx="144016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rPr>
              <a:t>图标的间距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28"/>
          <p:cNvSpPr txBox="1"/>
          <p:nvPr/>
        </p:nvSpPr>
        <p:spPr>
          <a:xfrm>
            <a:off x="5111875" y="4235519"/>
            <a:ext cx="2347041" cy="4616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并列的多张图片保持一致的间距，而且要比与页面的边距近。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11875" y="3896965"/>
            <a:ext cx="144016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rPr>
              <a:t>图片的间距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38" name="椭圆 37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1" name="椭圆 40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45" name="椭圆 44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49" name="椭圆 48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276830" y="1901505"/>
            <a:ext cx="553998" cy="8830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间距</a:t>
            </a:r>
            <a:endParaRPr lang="zh-CN" altLang="en-US" sz="2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926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280761"/>
              </p:ext>
            </p:extLst>
          </p:nvPr>
        </p:nvGraphicFramePr>
        <p:xfrm>
          <a:off x="685800" y="1250383"/>
          <a:ext cx="1734539" cy="300593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34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2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$ 6,000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81000" marR="81000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652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consectetur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adipisicing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elit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sed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eiusmod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tempor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incididunt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ut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labore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et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dolore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magna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aliqua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 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enim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ad minim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veniam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consectetur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adipisicing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elit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sed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eiusmod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tempor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incididunt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ut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labore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et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dolore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magna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aliqua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 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enim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ad minim </a:t>
                      </a:r>
                      <a:r>
                        <a:rPr lang="en-US" altLang="zh-CN" sz="8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veniam</a:t>
                      </a:r>
                      <a:r>
                        <a:rPr lang="en-US" altLang="zh-CN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81000" marR="81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079363" y="301614"/>
            <a:ext cx="2985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2400" dirty="0">
                <a:solidFill>
                  <a:srgbClr val="2E72F1"/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Smile</a:t>
            </a:r>
            <a:r>
              <a:rPr lang="en-US" altLang="zh-CN" sz="2400" dirty="0">
                <a:solidFill>
                  <a:srgbClr val="367E96"/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PowerPoint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6514"/>
              </p:ext>
            </p:extLst>
          </p:nvPr>
        </p:nvGraphicFramePr>
        <p:xfrm>
          <a:off x="2705677" y="1250383"/>
          <a:ext cx="1734539" cy="300593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34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2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$ 6,000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00" marR="81000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652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8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consectetur adipisicing elit, sed eiusmod tempor incididunt ut labore et dolore magna aliqua.  enim ad minim veniam.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8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consectetur adipisicing elit, sed eiusmod tempor incididunt ut labore et dolore magna aliqua.  enim ad minim veniam.</a:t>
                      </a:r>
                    </a:p>
                  </a:txBody>
                  <a:tcPr marL="81000" marR="81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733582"/>
              </p:ext>
            </p:extLst>
          </p:nvPr>
        </p:nvGraphicFramePr>
        <p:xfrm>
          <a:off x="4725555" y="1250383"/>
          <a:ext cx="1734539" cy="300593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34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2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$ 6,000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81000" marR="81000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652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8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consectetur adipisicing elit, sed eiusmod tempor incididunt ut labore et dolore magna aliqua.  enim ad minim veniam.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8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consectetur adipisicing elit, sed eiusmod tempor incididunt ut labore et dolore magna aliqua.  enim ad minim veniam.</a:t>
                      </a:r>
                    </a:p>
                  </a:txBody>
                  <a:tcPr marL="81000" marR="81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15563"/>
              </p:ext>
            </p:extLst>
          </p:nvPr>
        </p:nvGraphicFramePr>
        <p:xfrm>
          <a:off x="6745432" y="1250383"/>
          <a:ext cx="1734539" cy="300593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34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2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</a:rPr>
                        <a:t>$ 6,000</a:t>
                      </a:r>
                      <a:endParaRPr lang="en-US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81000" marR="81000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652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8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consectetur adipisicing elit, sed eiusmod tempor incididunt ut labore et dolore magna aliqua.  enim ad minim veniam.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8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consectetur adipisicing elit, sed eiusmod tempor incididunt ut labore et dolore magna aliqua.  enim ad minim veniam.</a:t>
                      </a:r>
                    </a:p>
                  </a:txBody>
                  <a:tcPr marL="81000" marR="81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2420339" y="941560"/>
            <a:ext cx="285338" cy="35308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429331" y="941560"/>
            <a:ext cx="285338" cy="35308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55257" y="941560"/>
            <a:ext cx="285338" cy="35308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229186"/>
            <a:ext cx="1566250" cy="469911"/>
            <a:chOff x="1" y="301614"/>
            <a:chExt cx="1566250" cy="469911"/>
          </a:xfrm>
        </p:grpSpPr>
        <p:sp>
          <p:nvSpPr>
            <p:cNvPr id="4" name="流程图: 终止 3"/>
            <p:cNvSpPr/>
            <p:nvPr/>
          </p:nvSpPr>
          <p:spPr>
            <a:xfrm>
              <a:off x="1" y="301614"/>
              <a:ext cx="1566250" cy="469911"/>
            </a:xfrm>
            <a:prstGeom prst="flowChartTerminator">
              <a:avLst/>
            </a:prstGeom>
            <a:solidFill>
              <a:srgbClr val="FFC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66359" y="386528"/>
              <a:ext cx="123353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文字的亲密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8479971" y="941560"/>
            <a:ext cx="664029" cy="35308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6072" y="941560"/>
            <a:ext cx="690985" cy="35308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283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>
            <a:off x="2488018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615069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742120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869171" y="1403497"/>
            <a:ext cx="999462" cy="99946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488018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488018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615069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4742120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869171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615069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742120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869171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r="895"/>
          <a:stretch>
            <a:fillRect/>
          </a:stretch>
        </p:blipFill>
        <p:spPr/>
      </p:pic>
      <p:sp>
        <p:nvSpPr>
          <p:cNvPr id="2" name="矩形 1"/>
          <p:cNvSpPr/>
          <p:nvPr/>
        </p:nvSpPr>
        <p:spPr>
          <a:xfrm>
            <a:off x="1" y="2616646"/>
            <a:ext cx="3788228" cy="2526854"/>
          </a:xfrm>
          <a:prstGeom prst="rect">
            <a:avLst/>
          </a:prstGeom>
          <a:gradFill>
            <a:gsLst>
              <a:gs pos="0">
                <a:srgbClr val="2E72F1">
                  <a:alpha val="0"/>
                </a:srgbClr>
              </a:gs>
              <a:gs pos="100000">
                <a:srgbClr val="2E72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6" name="矩形 15"/>
          <p:cNvSpPr/>
          <p:nvPr/>
        </p:nvSpPr>
        <p:spPr>
          <a:xfrm flipH="1">
            <a:off x="383442" y="401333"/>
            <a:ext cx="780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/>
                </a:solidFill>
                <a:latin typeface="+mj-lt"/>
              </a:rPr>
              <a:t>SMILE</a:t>
            </a:r>
          </a:p>
          <a:p>
            <a:pPr algn="dist"/>
            <a:r>
              <a:rPr lang="en-US" altLang="zh-CN" sz="2000" dirty="0">
                <a:solidFill>
                  <a:schemeClr val="bg1"/>
                </a:solidFill>
                <a:latin typeface="+mj-lt"/>
              </a:rPr>
              <a:t>PPT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3443" y="401333"/>
            <a:ext cx="780893" cy="58477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6" name="椭圆 25"/>
          <p:cNvSpPr/>
          <p:nvPr/>
        </p:nvSpPr>
        <p:spPr>
          <a:xfrm>
            <a:off x="4597996" y="1415459"/>
            <a:ext cx="337457" cy="337457"/>
          </a:xfrm>
          <a:prstGeom prst="ellipse">
            <a:avLst/>
          </a:prstGeom>
          <a:solidFill>
            <a:srgbClr val="2E7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13"/>
              <a:t>1</a:t>
            </a:r>
            <a:endParaRPr lang="zh-CN" altLang="en-US" sz="1013"/>
          </a:p>
        </p:txBody>
      </p:sp>
      <p:sp>
        <p:nvSpPr>
          <p:cNvPr id="27" name="矩形 26"/>
          <p:cNvSpPr/>
          <p:nvPr/>
        </p:nvSpPr>
        <p:spPr>
          <a:xfrm>
            <a:off x="5108327" y="1569480"/>
            <a:ext cx="3234351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eiusmod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tempor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incididunt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labore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minim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28" name="矩形 27"/>
          <p:cNvSpPr/>
          <p:nvPr/>
        </p:nvSpPr>
        <p:spPr>
          <a:xfrm>
            <a:off x="5108327" y="1319682"/>
            <a:ext cx="323435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altLang="zh-CN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Strengths</a:t>
            </a:r>
          </a:p>
        </p:txBody>
      </p:sp>
      <p:sp>
        <p:nvSpPr>
          <p:cNvPr id="29" name="椭圆 28"/>
          <p:cNvSpPr/>
          <p:nvPr/>
        </p:nvSpPr>
        <p:spPr>
          <a:xfrm>
            <a:off x="4597996" y="2279190"/>
            <a:ext cx="337457" cy="337457"/>
          </a:xfrm>
          <a:prstGeom prst="ellipse">
            <a:avLst/>
          </a:prstGeom>
          <a:solidFill>
            <a:srgbClr val="2E7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13"/>
              <a:t>2</a:t>
            </a:r>
            <a:endParaRPr lang="zh-CN" altLang="en-US" sz="1013"/>
          </a:p>
        </p:txBody>
      </p:sp>
      <p:sp>
        <p:nvSpPr>
          <p:cNvPr id="31" name="矩形 30"/>
          <p:cNvSpPr/>
          <p:nvPr/>
        </p:nvSpPr>
        <p:spPr>
          <a:xfrm>
            <a:off x="5108327" y="2433211"/>
            <a:ext cx="3234351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eiusmod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tempor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incididunt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labore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minim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33" name="矩形 32"/>
          <p:cNvSpPr/>
          <p:nvPr/>
        </p:nvSpPr>
        <p:spPr>
          <a:xfrm>
            <a:off x="5108327" y="2183412"/>
            <a:ext cx="323435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altLang="zh-CN" sz="1500" b="1">
                <a:solidFill>
                  <a:schemeClr val="tx1">
                    <a:lumMod val="85000"/>
                    <a:lumOff val="15000"/>
                  </a:schemeClr>
                </a:solidFill>
              </a:rPr>
              <a:t>Weaknesses</a:t>
            </a:r>
          </a:p>
        </p:txBody>
      </p:sp>
      <p:sp>
        <p:nvSpPr>
          <p:cNvPr id="34" name="椭圆 33"/>
          <p:cNvSpPr/>
          <p:nvPr/>
        </p:nvSpPr>
        <p:spPr>
          <a:xfrm>
            <a:off x="4597996" y="3142921"/>
            <a:ext cx="337457" cy="337457"/>
          </a:xfrm>
          <a:prstGeom prst="ellipse">
            <a:avLst/>
          </a:prstGeom>
          <a:solidFill>
            <a:srgbClr val="2E7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13"/>
              <a:t>3</a:t>
            </a:r>
            <a:endParaRPr lang="zh-CN" altLang="en-US" sz="1013"/>
          </a:p>
        </p:txBody>
      </p:sp>
      <p:sp>
        <p:nvSpPr>
          <p:cNvPr id="35" name="矩形 34"/>
          <p:cNvSpPr/>
          <p:nvPr/>
        </p:nvSpPr>
        <p:spPr>
          <a:xfrm>
            <a:off x="5108327" y="3296941"/>
            <a:ext cx="3234351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sed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eiusmod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tempor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incididunt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labore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minim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36" name="矩形 35"/>
          <p:cNvSpPr/>
          <p:nvPr/>
        </p:nvSpPr>
        <p:spPr>
          <a:xfrm>
            <a:off x="5108327" y="3047143"/>
            <a:ext cx="323435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altLang="zh-CN" sz="1500" b="1">
                <a:solidFill>
                  <a:schemeClr val="tx1">
                    <a:lumMod val="85000"/>
                    <a:lumOff val="15000"/>
                  </a:schemeClr>
                </a:solidFill>
              </a:rPr>
              <a:t>Threats</a:t>
            </a:r>
          </a:p>
        </p:txBody>
      </p:sp>
      <p:sp>
        <p:nvSpPr>
          <p:cNvPr id="37" name="椭圆 36"/>
          <p:cNvSpPr/>
          <p:nvPr/>
        </p:nvSpPr>
        <p:spPr>
          <a:xfrm>
            <a:off x="4597996" y="4006651"/>
            <a:ext cx="337457" cy="337457"/>
          </a:xfrm>
          <a:prstGeom prst="ellipse">
            <a:avLst/>
          </a:prstGeom>
          <a:solidFill>
            <a:srgbClr val="2E7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13"/>
              <a:t>4</a:t>
            </a:r>
            <a:endParaRPr lang="zh-CN" altLang="en-US" sz="1013"/>
          </a:p>
        </p:txBody>
      </p:sp>
      <p:sp>
        <p:nvSpPr>
          <p:cNvPr id="39" name="矩形 38"/>
          <p:cNvSpPr/>
          <p:nvPr/>
        </p:nvSpPr>
        <p:spPr>
          <a:xfrm>
            <a:off x="5108327" y="4160672"/>
            <a:ext cx="3234351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r>
              <a:rPr lang="en-US" altLang="zh-CN" sz="825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 adipisicing elit, sed eiusmod tempor incididunt ut labore et dolore magna aliqua.  enim ad minim veniam.</a:t>
            </a:r>
          </a:p>
        </p:txBody>
      </p:sp>
      <p:sp>
        <p:nvSpPr>
          <p:cNvPr id="40" name="矩形 39"/>
          <p:cNvSpPr/>
          <p:nvPr/>
        </p:nvSpPr>
        <p:spPr>
          <a:xfrm>
            <a:off x="5108327" y="3910874"/>
            <a:ext cx="323435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altLang="zh-CN" sz="1500" b="1">
                <a:solidFill>
                  <a:schemeClr val="tx1">
                    <a:lumMod val="85000"/>
                    <a:lumOff val="15000"/>
                  </a:schemeClr>
                </a:solidFill>
              </a:rPr>
              <a:t>Opportunities</a:t>
            </a:r>
          </a:p>
        </p:txBody>
      </p:sp>
      <p:sp>
        <p:nvSpPr>
          <p:cNvPr id="4" name="矩形 3"/>
          <p:cNvSpPr/>
          <p:nvPr/>
        </p:nvSpPr>
        <p:spPr>
          <a:xfrm>
            <a:off x="4541849" y="494002"/>
            <a:ext cx="42114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>
                <a:solidFill>
                  <a:srgbClr val="2E72F1"/>
                </a:solidFill>
                <a:latin typeface="+mj-lt"/>
              </a:rPr>
              <a:t>Situation Analysis Method</a:t>
            </a:r>
          </a:p>
        </p:txBody>
      </p:sp>
      <p:sp>
        <p:nvSpPr>
          <p:cNvPr id="19" name="矩形 18"/>
          <p:cNvSpPr/>
          <p:nvPr/>
        </p:nvSpPr>
        <p:spPr>
          <a:xfrm>
            <a:off x="335119" y="4178058"/>
            <a:ext cx="3089099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r>
              <a:rPr lang="en-US" altLang="zh-CN" sz="825">
                <a:solidFill>
                  <a:schemeClr val="bg1"/>
                </a:solidFill>
              </a:rPr>
              <a:t>Lorem ipsum dolor sit amet, consectetur adipisicing elit, sed do eiusmod tempor incididunt ut labore et dolore magna aliqua. Ut enim ad minim commodo</a:t>
            </a:r>
          </a:p>
        </p:txBody>
      </p:sp>
      <p:sp>
        <p:nvSpPr>
          <p:cNvPr id="30" name="矩形 29"/>
          <p:cNvSpPr/>
          <p:nvPr/>
        </p:nvSpPr>
        <p:spPr>
          <a:xfrm>
            <a:off x="335119" y="3715027"/>
            <a:ext cx="1965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+mj-lt"/>
              </a:rPr>
              <a:t>1,909,829,020</a:t>
            </a:r>
            <a:endParaRPr lang="zh-CN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64051" y="1919945"/>
            <a:ext cx="4679950" cy="363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464051" y="2774678"/>
            <a:ext cx="4679950" cy="363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464051" y="3638464"/>
            <a:ext cx="4679950" cy="363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2221979" y="101064"/>
            <a:ext cx="1566250" cy="469911"/>
            <a:chOff x="1" y="301614"/>
            <a:chExt cx="1566250" cy="469911"/>
          </a:xfrm>
        </p:grpSpPr>
        <p:sp>
          <p:nvSpPr>
            <p:cNvPr id="38" name="流程图: 终止 37"/>
            <p:cNvSpPr/>
            <p:nvPr/>
          </p:nvSpPr>
          <p:spPr>
            <a:xfrm>
              <a:off x="1" y="301614"/>
              <a:ext cx="1566250" cy="469911"/>
            </a:xfrm>
            <a:prstGeom prst="flowChartTerminator">
              <a:avLst/>
            </a:prstGeom>
            <a:solidFill>
              <a:srgbClr val="FFC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66359" y="386528"/>
              <a:ext cx="123353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文本框的亲密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207543" y="1587683"/>
            <a:ext cx="3600000" cy="2668724"/>
            <a:chOff x="5207543" y="1587683"/>
            <a:chExt cx="3600000" cy="2668724"/>
          </a:xfrm>
        </p:grpSpPr>
        <p:sp>
          <p:nvSpPr>
            <p:cNvPr id="42" name="矩形 41"/>
            <p:cNvSpPr/>
            <p:nvPr/>
          </p:nvSpPr>
          <p:spPr>
            <a:xfrm>
              <a:off x="5207543" y="1587683"/>
              <a:ext cx="3600000" cy="8699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5207543" y="2425622"/>
              <a:ext cx="3600000" cy="8699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5207543" y="3289408"/>
              <a:ext cx="3600000" cy="8699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5207543" y="4169410"/>
              <a:ext cx="3600000" cy="8699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450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971060"/>
            <a:ext cx="9144000" cy="845566"/>
          </a:xfrm>
          <a:prstGeom prst="rect">
            <a:avLst/>
          </a:prstGeom>
          <a:solidFill>
            <a:srgbClr val="2E7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/>
          </a:p>
        </p:txBody>
      </p:sp>
      <p:sp>
        <p:nvSpPr>
          <p:cNvPr id="38" name="矩形 37"/>
          <p:cNvSpPr/>
          <p:nvPr/>
        </p:nvSpPr>
        <p:spPr>
          <a:xfrm>
            <a:off x="3079363" y="301614"/>
            <a:ext cx="2985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2400">
                <a:solidFill>
                  <a:srgbClr val="2E72F1"/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Smile</a:t>
            </a:r>
            <a:r>
              <a:rPr lang="en-US" altLang="zh-CN" sz="2400">
                <a:solidFill>
                  <a:srgbClr val="367E96"/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 </a:t>
            </a: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 Light 8" panose="020B0502040204020203" pitchFamily="34" charset="0"/>
                <a:cs typeface="Segoe UI Light 8" panose="020B0502040204020203" pitchFamily="34" charset="0"/>
              </a:rPr>
              <a:t>PowerPoint</a:t>
            </a:r>
          </a:p>
        </p:txBody>
      </p:sp>
      <p:sp>
        <p:nvSpPr>
          <p:cNvPr id="15" name="矩形 14"/>
          <p:cNvSpPr/>
          <p:nvPr/>
        </p:nvSpPr>
        <p:spPr>
          <a:xfrm>
            <a:off x="884463" y="3882821"/>
            <a:ext cx="1447800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minim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6" name="矩形 15"/>
          <p:cNvSpPr/>
          <p:nvPr/>
        </p:nvSpPr>
        <p:spPr>
          <a:xfrm>
            <a:off x="884463" y="2971059"/>
            <a:ext cx="1447800" cy="66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2100">
                <a:solidFill>
                  <a:schemeClr val="bg1"/>
                </a:solidFill>
              </a:rPr>
              <a:t>Jone</a:t>
            </a:r>
          </a:p>
          <a:p>
            <a:pPr algn="ctr">
              <a:spcBef>
                <a:spcPts val="450"/>
              </a:spcBef>
            </a:pPr>
            <a:r>
              <a:rPr lang="en-US" altLang="zh-CN" sz="1200">
                <a:solidFill>
                  <a:schemeClr val="bg1"/>
                </a:solidFill>
                <a:latin typeface="+mj-lt"/>
              </a:rPr>
              <a:t>General Manager</a:t>
            </a:r>
          </a:p>
        </p:txBody>
      </p:sp>
      <p:sp>
        <p:nvSpPr>
          <p:cNvPr id="17" name="矩形 16"/>
          <p:cNvSpPr/>
          <p:nvPr/>
        </p:nvSpPr>
        <p:spPr>
          <a:xfrm>
            <a:off x="2860221" y="3882821"/>
            <a:ext cx="1447800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minim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8" name="矩形 17"/>
          <p:cNvSpPr/>
          <p:nvPr/>
        </p:nvSpPr>
        <p:spPr>
          <a:xfrm>
            <a:off x="2860221" y="2971059"/>
            <a:ext cx="1447800" cy="66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2100">
                <a:solidFill>
                  <a:schemeClr val="bg1"/>
                </a:solidFill>
              </a:rPr>
              <a:t>Tomy</a:t>
            </a:r>
          </a:p>
          <a:p>
            <a:pPr algn="ctr">
              <a:spcBef>
                <a:spcPts val="450"/>
              </a:spcBef>
            </a:pPr>
            <a:r>
              <a:rPr lang="en-US" altLang="zh-CN" sz="1200">
                <a:solidFill>
                  <a:schemeClr val="bg1"/>
                </a:solidFill>
                <a:latin typeface="+mj-lt"/>
              </a:rPr>
              <a:t>Manager</a:t>
            </a:r>
          </a:p>
        </p:txBody>
      </p:sp>
      <p:sp>
        <p:nvSpPr>
          <p:cNvPr id="19" name="矩形 18"/>
          <p:cNvSpPr/>
          <p:nvPr/>
        </p:nvSpPr>
        <p:spPr>
          <a:xfrm>
            <a:off x="4835979" y="3882821"/>
            <a:ext cx="1447800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minim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20" name="矩形 19"/>
          <p:cNvSpPr/>
          <p:nvPr/>
        </p:nvSpPr>
        <p:spPr>
          <a:xfrm>
            <a:off x="4835979" y="2971059"/>
            <a:ext cx="1447800" cy="66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2100">
                <a:solidFill>
                  <a:schemeClr val="bg1"/>
                </a:solidFill>
              </a:rPr>
              <a:t>Lucy</a:t>
            </a:r>
          </a:p>
          <a:p>
            <a:pPr algn="ctr">
              <a:spcBef>
                <a:spcPts val="450"/>
              </a:spcBef>
            </a:pPr>
            <a:r>
              <a:rPr lang="en-US" altLang="zh-CN" sz="1200">
                <a:solidFill>
                  <a:schemeClr val="bg1"/>
                </a:solidFill>
                <a:latin typeface="+mj-lt"/>
              </a:rPr>
              <a:t>Executive Director</a:t>
            </a:r>
          </a:p>
        </p:txBody>
      </p:sp>
      <p:sp>
        <p:nvSpPr>
          <p:cNvPr id="21" name="矩形 20"/>
          <p:cNvSpPr/>
          <p:nvPr/>
        </p:nvSpPr>
        <p:spPr>
          <a:xfrm>
            <a:off x="6811737" y="3882821"/>
            <a:ext cx="1447800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450"/>
              </a:spcBef>
            </a:pP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consectetur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adipisicing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elit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dolore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magna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aliqua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ad minim </a:t>
            </a:r>
            <a:r>
              <a:rPr lang="en-US" altLang="zh-CN" sz="825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veniam</a:t>
            </a:r>
            <a:r>
              <a:rPr lang="en-US" altLang="zh-CN" sz="82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23" name="矩形 22"/>
          <p:cNvSpPr/>
          <p:nvPr/>
        </p:nvSpPr>
        <p:spPr>
          <a:xfrm>
            <a:off x="6811737" y="2971059"/>
            <a:ext cx="1447800" cy="66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2100">
                <a:solidFill>
                  <a:schemeClr val="bg1"/>
                </a:solidFill>
              </a:rPr>
              <a:t>David</a:t>
            </a:r>
          </a:p>
          <a:p>
            <a:pPr algn="ctr">
              <a:spcBef>
                <a:spcPts val="450"/>
              </a:spcBef>
            </a:pPr>
            <a:r>
              <a:rPr lang="en-US" altLang="zh-CN" sz="1200">
                <a:solidFill>
                  <a:schemeClr val="bg1"/>
                </a:solidFill>
                <a:latin typeface="+mj-lt"/>
              </a:rPr>
              <a:t>Project Manager</a:t>
            </a: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8723" r="23297" b="6383"/>
          <a:stretch/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0601"/>
          <a:stretch/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9918"/>
          <a:stretch/>
        </p:blipFill>
        <p:spPr/>
      </p:pic>
      <p:sp>
        <p:nvSpPr>
          <p:cNvPr id="2" name="矩形 1"/>
          <p:cNvSpPr/>
          <p:nvPr/>
        </p:nvSpPr>
        <p:spPr>
          <a:xfrm>
            <a:off x="2368140" y="1382488"/>
            <a:ext cx="456204" cy="15121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343898" y="1382488"/>
            <a:ext cx="456204" cy="15121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19656" y="1382488"/>
            <a:ext cx="456204" cy="15121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767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632083" y="1717007"/>
            <a:ext cx="1916875" cy="118010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76571" y="1717007"/>
            <a:ext cx="1040766" cy="1180102"/>
            <a:chOff x="3186113" y="1835944"/>
            <a:chExt cx="1114424" cy="1121569"/>
          </a:xfrm>
        </p:grpSpPr>
        <p:sp>
          <p:nvSpPr>
            <p:cNvPr id="26" name="矩形 25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838222" y="1891560"/>
            <a:ext cx="1611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元素和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页面也要保持适当的距离。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27752" y="1937845"/>
            <a:ext cx="971107" cy="738427"/>
            <a:chOff x="1626781" y="1984517"/>
            <a:chExt cx="971107" cy="738427"/>
          </a:xfrm>
        </p:grpSpPr>
        <p:sp>
          <p:nvSpPr>
            <p:cNvPr id="30" name="文本框 29"/>
            <p:cNvSpPr txBox="1"/>
            <p:nvPr/>
          </p:nvSpPr>
          <p:spPr>
            <a:xfrm>
              <a:off x="1763521" y="1984517"/>
              <a:ext cx="697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626781" y="2445945"/>
              <a:ext cx="97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026195" y="1711408"/>
            <a:ext cx="4673584" cy="26288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4134491" y="1364542"/>
            <a:ext cx="0" cy="332262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8585485" y="1419225"/>
            <a:ext cx="0" cy="332262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732955" y="4231853"/>
            <a:ext cx="5260063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3664688" y="1820219"/>
            <a:ext cx="5260063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4140490" y="1819853"/>
            <a:ext cx="4444995" cy="241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2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对比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Contrast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2102" y="443865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3116" y="704451"/>
            <a:ext cx="7230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Repetition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对齐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Alignment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623030" y="1717007"/>
            <a:ext cx="1916875" cy="118010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76571" y="1717007"/>
            <a:ext cx="1040766" cy="1180102"/>
            <a:chOff x="3186113" y="1835944"/>
            <a:chExt cx="1114424" cy="1121569"/>
          </a:xfrm>
        </p:grpSpPr>
        <p:sp>
          <p:nvSpPr>
            <p:cNvPr id="26" name="矩形 25"/>
            <p:cNvSpPr/>
            <p:nvPr/>
          </p:nvSpPr>
          <p:spPr>
            <a:xfrm>
              <a:off x="3186113" y="1835944"/>
              <a:ext cx="914400" cy="1121569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4106025" y="2296716"/>
              <a:ext cx="188999" cy="200025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838222" y="1891560"/>
            <a:ext cx="1611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元素和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页面也要保持适当的距离。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27752" y="1937845"/>
            <a:ext cx="971107" cy="738427"/>
            <a:chOff x="1626781" y="1984517"/>
            <a:chExt cx="971107" cy="738427"/>
          </a:xfrm>
        </p:grpSpPr>
        <p:sp>
          <p:nvSpPr>
            <p:cNvPr id="30" name="文本框 29"/>
            <p:cNvSpPr txBox="1"/>
            <p:nvPr/>
          </p:nvSpPr>
          <p:spPr>
            <a:xfrm>
              <a:off x="1763521" y="1984517"/>
              <a:ext cx="697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亲密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626781" y="2445945"/>
              <a:ext cx="97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Proximity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026195" y="1711408"/>
            <a:ext cx="4673584" cy="26288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4464050" y="1364542"/>
            <a:ext cx="0" cy="332262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8270987" y="1364542"/>
            <a:ext cx="0" cy="332262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703674" y="4000839"/>
            <a:ext cx="5260063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3765082" y="2049691"/>
            <a:ext cx="5260063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4454987" y="2053853"/>
            <a:ext cx="3816000" cy="194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0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15D79F5-D037-4763-A78B-62B145ECE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" y="0"/>
            <a:ext cx="9143036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AD1EA27-E388-45B0-A4AC-5F762FB39323}"/>
              </a:ext>
            </a:extLst>
          </p:cNvPr>
          <p:cNvSpPr txBox="1"/>
          <p:nvPr/>
        </p:nvSpPr>
        <p:spPr>
          <a:xfrm>
            <a:off x="2014538" y="236085"/>
            <a:ext cx="51149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7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新鲜蔬菜长期放置有何危害</a:t>
            </a:r>
            <a:r>
              <a:rPr lang="en-US" altLang="zh-CN" sz="2700" dirty="0">
                <a:solidFill>
                  <a:srgbClr val="0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?</a:t>
            </a:r>
            <a:endParaRPr lang="zh-CN" altLang="en-US" sz="2700" dirty="0">
              <a:solidFill>
                <a:srgbClr val="0000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081A50-AA4F-43A9-9F6A-090F8E1D7999}"/>
              </a:ext>
            </a:extLst>
          </p:cNvPr>
          <p:cNvSpPr txBox="1"/>
          <p:nvPr/>
        </p:nvSpPr>
        <p:spPr>
          <a:xfrm>
            <a:off x="2364581" y="679685"/>
            <a:ext cx="44577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lang="en-US" altLang="zh-CN" sz="900" spc="83" dirty="0">
                <a:solidFill>
                  <a:srgbClr val="000000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What Is The Harm Of Setting Fresh Vegetables For A Long Time? </a:t>
            </a:r>
            <a:endParaRPr lang="zh-CN" altLang="en-US" sz="900" spc="83" dirty="0">
              <a:solidFill>
                <a:srgbClr val="000000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69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15D79F5-D037-4763-A78B-62B145ECE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" y="0"/>
            <a:ext cx="914303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1692998"/>
            <a:ext cx="9144000" cy="1455015"/>
          </a:xfrm>
          <a:prstGeom prst="rect">
            <a:avLst/>
          </a:prstGeom>
          <a:solidFill>
            <a:schemeClr val="tx1">
              <a:lumMod val="75000"/>
              <a:lumOff val="2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68447" y="1993684"/>
            <a:ext cx="5114925" cy="729694"/>
            <a:chOff x="2168447" y="1957472"/>
            <a:chExt cx="5114925" cy="729694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AD1EA27-E388-45B0-A4AC-5F762FB39323}"/>
                </a:ext>
              </a:extLst>
            </p:cNvPr>
            <p:cNvSpPr txBox="1"/>
            <p:nvPr/>
          </p:nvSpPr>
          <p:spPr>
            <a:xfrm>
              <a:off x="2168447" y="1957472"/>
              <a:ext cx="51149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新鲜蔬菜长期放置有何危害</a:t>
              </a:r>
              <a:r>
                <a:rPr lang="en-US" altLang="zh-CN" sz="28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?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E081A50-AA4F-43A9-9F6A-090F8E1D7999}"/>
                </a:ext>
              </a:extLst>
            </p:cNvPr>
            <p:cNvSpPr txBox="1"/>
            <p:nvPr/>
          </p:nvSpPr>
          <p:spPr>
            <a:xfrm>
              <a:off x="2497058" y="2456334"/>
              <a:ext cx="44577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defRPr/>
              </a:pPr>
              <a:r>
                <a:rPr lang="en-US" altLang="zh-CN" sz="900" spc="83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What Is The Harm Of Setting Fresh Vegetables For A Long Time? </a:t>
              </a:r>
              <a:endParaRPr lang="zh-CN" altLang="en-US" sz="900" spc="83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6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0" y="141"/>
            <a:ext cx="9144000" cy="515112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224" b="-92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  <p:sp>
        <p:nvSpPr>
          <p:cNvPr id="3" name="矩形 2"/>
          <p:cNvSpPr/>
          <p:nvPr/>
        </p:nvSpPr>
        <p:spPr>
          <a:xfrm>
            <a:off x="4671588" y="2520544"/>
            <a:ext cx="4472412" cy="20994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  <p:sp>
        <p:nvSpPr>
          <p:cNvPr id="17" name="矩形 259"/>
          <p:cNvSpPr>
            <a:spLocks noChangeArrowheads="1"/>
          </p:cNvSpPr>
          <p:nvPr/>
        </p:nvSpPr>
        <p:spPr bwMode="auto">
          <a:xfrm>
            <a:off x="7590592" y="2646769"/>
            <a:ext cx="1586502" cy="81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altLang="zh-CN" sz="4693" cap="all" dirty="0">
                <a:solidFill>
                  <a:srgbClr val="00B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zh-CN" altLang="en-US" sz="4693" cap="all" dirty="0">
              <a:solidFill>
                <a:srgbClr val="00B3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6303557" y="3979979"/>
            <a:ext cx="2873537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altLang="zh-CN" sz="1422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Year-end work reporting on activities report</a:t>
            </a:r>
            <a:endParaRPr lang="zh-CN" altLang="en-US" sz="1422" dirty="0">
              <a:solidFill>
                <a:schemeClr val="tx1">
                  <a:lumMod val="65000"/>
                  <a:lumOff val="3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5857661" y="4208114"/>
            <a:ext cx="3319434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zh-CN" altLang="en-US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适用于述职报告</a:t>
            </a: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zh-CN" altLang="en-US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个人简介</a:t>
            </a: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zh-CN" altLang="en-US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工作总结</a:t>
            </a: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zh-CN" altLang="en-US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会议报告等</a:t>
            </a: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endParaRPr lang="zh-CN" altLang="en-US" sz="1138" cap="all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4569456" y="3334314"/>
            <a:ext cx="460763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zh-CN" altLang="en-US" sz="4267" cap="all" dirty="0">
                <a:solidFill>
                  <a:srgbClr val="0070C0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Arial" panose="020B0604020202020204" pitchFamily="34" charset="0"/>
              </a:rPr>
              <a:t>年终工作述职报告</a:t>
            </a:r>
          </a:p>
        </p:txBody>
      </p:sp>
    </p:spTree>
    <p:extLst>
      <p:ext uri="{BB962C8B-B14F-4D97-AF65-F5344CB8AC3E}">
        <p14:creationId xmlns:p14="http://schemas.microsoft.com/office/powerpoint/2010/main" val="8625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矩形 331"/>
          <p:cNvSpPr/>
          <p:nvPr/>
        </p:nvSpPr>
        <p:spPr>
          <a:xfrm>
            <a:off x="0" y="141"/>
            <a:ext cx="9144000" cy="515112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224" b="-92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  <p:sp>
        <p:nvSpPr>
          <p:cNvPr id="3" name="矩形 2"/>
          <p:cNvSpPr/>
          <p:nvPr/>
        </p:nvSpPr>
        <p:spPr>
          <a:xfrm>
            <a:off x="4286250" y="2520544"/>
            <a:ext cx="4857750" cy="209943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  <p:sp>
        <p:nvSpPr>
          <p:cNvPr id="17" name="矩形 259"/>
          <p:cNvSpPr>
            <a:spLocks noChangeArrowheads="1"/>
          </p:cNvSpPr>
          <p:nvPr/>
        </p:nvSpPr>
        <p:spPr bwMode="auto">
          <a:xfrm>
            <a:off x="7389753" y="2646769"/>
            <a:ext cx="1586502" cy="81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altLang="zh-CN" sz="4693" cap="all" dirty="0">
                <a:solidFill>
                  <a:srgbClr val="00B3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zh-CN" altLang="en-US" sz="4693" cap="all" dirty="0">
              <a:solidFill>
                <a:srgbClr val="00B3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6082093" y="3979979"/>
            <a:ext cx="2873537" cy="3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altLang="zh-CN" sz="1422" dirty="0">
                <a:solidFill>
                  <a:schemeClr val="tx1">
                    <a:lumMod val="65000"/>
                    <a:lumOff val="3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Year-end work reporting on activities report</a:t>
            </a:r>
            <a:endParaRPr lang="zh-CN" altLang="en-US" sz="1422" dirty="0">
              <a:solidFill>
                <a:schemeClr val="tx1">
                  <a:lumMod val="65000"/>
                  <a:lumOff val="35000"/>
                </a:schemeClr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5656346" y="4214989"/>
            <a:ext cx="3310942" cy="2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zh-CN" altLang="en-US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适用于述职报告</a:t>
            </a: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zh-CN" altLang="en-US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个人简介</a:t>
            </a: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zh-CN" altLang="en-US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工作总结</a:t>
            </a: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zh-CN" altLang="en-US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会议报告等</a:t>
            </a:r>
            <a:r>
              <a:rPr lang="en-US" altLang="zh-CN" sz="1138" cap="al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|</a:t>
            </a:r>
            <a:endParaRPr lang="zh-CN" altLang="en-US" sz="1138" cap="all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4354867" y="3334314"/>
            <a:ext cx="460763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zh-CN" altLang="en-US" sz="4267" cap="all" dirty="0">
                <a:solidFill>
                  <a:srgbClr val="0070C0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Arial" panose="020B0604020202020204" pitchFamily="34" charset="0"/>
              </a:rPr>
              <a:t>年终工作述职报告</a:t>
            </a:r>
          </a:p>
        </p:txBody>
      </p:sp>
    </p:spTree>
    <p:extLst>
      <p:ext uri="{BB962C8B-B14F-4D97-AF65-F5344CB8AC3E}">
        <p14:creationId xmlns:p14="http://schemas.microsoft.com/office/powerpoint/2010/main" val="291046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12493" y="-573386"/>
            <a:ext cx="3376749" cy="55906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7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7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7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353198" y="914401"/>
            <a:ext cx="3269794" cy="3269794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方正兰亭细黑_GBK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08731" y="1575599"/>
            <a:ext cx="1958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美化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en-US" altLang="zh-CN" sz="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41170" y="2549298"/>
            <a:ext cx="2277053" cy="668665"/>
            <a:chOff x="1904454" y="2585916"/>
            <a:chExt cx="2277053" cy="668665"/>
          </a:xfrm>
        </p:grpSpPr>
        <p:sp>
          <p:nvSpPr>
            <p:cNvPr id="6" name="矩形 5"/>
            <p:cNvSpPr/>
            <p:nvPr/>
          </p:nvSpPr>
          <p:spPr>
            <a:xfrm>
              <a:off x="1904454" y="2585916"/>
              <a:ext cx="2277053" cy="66866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911399" y="2597083"/>
              <a:ext cx="2263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05</a:t>
              </a:r>
              <a:endPara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631105" y="2644767"/>
            <a:ext cx="2713981" cy="512493"/>
            <a:chOff x="4656310" y="2644767"/>
            <a:chExt cx="2713981" cy="512493"/>
          </a:xfrm>
        </p:grpSpPr>
        <p:grpSp>
          <p:nvGrpSpPr>
            <p:cNvPr id="24" name="组合 23"/>
            <p:cNvGrpSpPr/>
            <p:nvPr/>
          </p:nvGrpSpPr>
          <p:grpSpPr>
            <a:xfrm>
              <a:off x="4656310" y="2644767"/>
              <a:ext cx="546343" cy="512493"/>
              <a:chOff x="4423492" y="2649454"/>
              <a:chExt cx="546343" cy="512493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4440417" y="2649454"/>
                <a:ext cx="512493" cy="512493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4423492" y="2751812"/>
                <a:ext cx="5463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文字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366864" y="2644767"/>
              <a:ext cx="583902" cy="512493"/>
              <a:chOff x="5296001" y="2640516"/>
              <a:chExt cx="583902" cy="512493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5331706" y="2640516"/>
                <a:ext cx="512493" cy="512493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5296001" y="2742874"/>
                <a:ext cx="5839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配色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114977" y="2644767"/>
              <a:ext cx="538513" cy="512493"/>
              <a:chOff x="6414757" y="3206795"/>
              <a:chExt cx="538513" cy="512493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6427767" y="3206795"/>
                <a:ext cx="512493" cy="512493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414757" y="3309153"/>
                <a:ext cx="538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形状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6817700" y="2644767"/>
              <a:ext cx="552591" cy="512493"/>
              <a:chOff x="7520543" y="3206795"/>
              <a:chExt cx="552591" cy="512493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7540592" y="3206795"/>
                <a:ext cx="512493" cy="512493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520543" y="3309153"/>
                <a:ext cx="5525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图片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95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715920" y="1634591"/>
            <a:ext cx="3863194" cy="2192942"/>
          </a:xfrm>
          <a:prstGeom prst="roundRect">
            <a:avLst>
              <a:gd name="adj" fmla="val 1371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517890" y="1634591"/>
            <a:ext cx="3863194" cy="2192942"/>
          </a:xfrm>
          <a:prstGeom prst="roundRect">
            <a:avLst>
              <a:gd name="adj" fmla="val 1371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8"/>
          <p:cNvSpPr txBox="1"/>
          <p:nvPr/>
        </p:nvSpPr>
        <p:spPr>
          <a:xfrm>
            <a:off x="6934244" y="2479600"/>
            <a:ext cx="1103655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05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笔划粗细不一致，水平的笔划纤细，如宋体。</a:t>
            </a:r>
          </a:p>
        </p:txBody>
      </p:sp>
      <p:sp>
        <p:nvSpPr>
          <p:cNvPr id="11" name="矩形 10"/>
          <p:cNvSpPr/>
          <p:nvPr/>
        </p:nvSpPr>
        <p:spPr>
          <a:xfrm>
            <a:off x="6934240" y="2064687"/>
            <a:ext cx="1107996" cy="4220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24">
              <a:lnSpc>
                <a:spcPct val="130000"/>
              </a:lnSpc>
            </a:pP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charset="-122"/>
              </a:rPr>
              <a:t>衬线字体</a:t>
            </a:r>
            <a:endParaRPr lang="en-US" altLang="zh-CN" sz="1800" b="1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8"/>
          <p:cNvSpPr txBox="1"/>
          <p:nvPr/>
        </p:nvSpPr>
        <p:spPr>
          <a:xfrm>
            <a:off x="2680245" y="2486726"/>
            <a:ext cx="1064793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05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笔划粗细一致，没有明显笔锋的字体，如微软雅黑。</a:t>
            </a:r>
          </a:p>
        </p:txBody>
      </p:sp>
      <p:sp>
        <p:nvSpPr>
          <p:cNvPr id="8" name="矩形 7"/>
          <p:cNvSpPr/>
          <p:nvPr/>
        </p:nvSpPr>
        <p:spPr>
          <a:xfrm>
            <a:off x="2680245" y="2067234"/>
            <a:ext cx="1338828" cy="4220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24">
              <a:lnSpc>
                <a:spcPct val="130000"/>
              </a:lnSpc>
            </a:pPr>
            <a:r>
              <a:rPr lang="zh-C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charset="-122"/>
              </a:rPr>
              <a:t>无衬线字体</a:t>
            </a:r>
            <a:endParaRPr lang="en-US" altLang="zh-CN" sz="1800" b="1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1060" y="1765504"/>
            <a:ext cx="1969682" cy="1685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35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009118" y="1717477"/>
            <a:ext cx="1969682" cy="1685077"/>
            <a:chOff x="1985299" y="2995162"/>
            <a:chExt cx="1969682" cy="1685077"/>
          </a:xfrm>
        </p:grpSpPr>
        <p:sp>
          <p:nvSpPr>
            <p:cNvPr id="14" name="文本框 13"/>
            <p:cNvSpPr txBox="1"/>
            <p:nvPr/>
          </p:nvSpPr>
          <p:spPr>
            <a:xfrm>
              <a:off x="1985299" y="2995162"/>
              <a:ext cx="1969682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350" dirty="0">
                  <a:latin typeface="宋体" panose="02010600030101010101" pitchFamily="2" charset="-122"/>
                  <a:ea typeface="宋体" panose="02010600030101010101" pitchFamily="2" charset="-122"/>
                </a:rPr>
                <a:t>正</a:t>
              </a:r>
            </a:p>
          </p:txBody>
        </p:sp>
        <p:sp>
          <p:nvSpPr>
            <p:cNvPr id="16" name="椭圆 15"/>
            <p:cNvSpPr/>
            <p:nvPr/>
          </p:nvSpPr>
          <p:spPr>
            <a:xfrm>
              <a:off x="2731900" y="3208090"/>
              <a:ext cx="541215" cy="54121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17" name="椭圆 16"/>
            <p:cNvSpPr/>
            <p:nvPr/>
          </p:nvSpPr>
          <p:spPr>
            <a:xfrm>
              <a:off x="3139127" y="4125732"/>
              <a:ext cx="541215" cy="541215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55763" y="4393975"/>
            <a:ext cx="5832475" cy="749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2322586" y="4629831"/>
            <a:ext cx="4498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称线字体投影时横笔不够清晰，不适合用于正文。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96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>
            <a:off x="2488018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615069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742120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869171" y="1842976"/>
            <a:ext cx="673395" cy="673395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488018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488018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615069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4742120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869171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615069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742120" y="3394590"/>
            <a:ext cx="673395" cy="6733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869171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68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5" name="椭圆形标注 54"/>
          <p:cNvSpPr/>
          <p:nvPr/>
        </p:nvSpPr>
        <p:spPr>
          <a:xfrm>
            <a:off x="2303449" y="1571844"/>
            <a:ext cx="2234973" cy="1705451"/>
          </a:xfrm>
          <a:prstGeom prst="wedgeEllipseCallout">
            <a:avLst>
              <a:gd name="adj1" fmla="val -50383"/>
              <a:gd name="adj2" fmla="val 63927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7"/>
          <p:cNvSpPr txBox="1"/>
          <p:nvPr/>
        </p:nvSpPr>
        <p:spPr>
          <a:xfrm>
            <a:off x="2463143" y="1964842"/>
            <a:ext cx="1915584" cy="919454"/>
          </a:xfrm>
          <a:prstGeom prst="rect">
            <a:avLst/>
          </a:prstGeom>
          <a:noFill/>
        </p:spPr>
        <p:txBody>
          <a:bodyPr wrap="square" lIns="57122" tIns="28561" rIns="57122" bIns="28561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想使用微软雅黑，可是每次插入文本框默认都是宋体，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一个个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手动改，真是烦！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椭圆形标注 55"/>
          <p:cNvSpPr/>
          <p:nvPr/>
        </p:nvSpPr>
        <p:spPr>
          <a:xfrm>
            <a:off x="4949470" y="2476931"/>
            <a:ext cx="1604348" cy="1224237"/>
          </a:xfrm>
          <a:prstGeom prst="wedgeEllipseCallout">
            <a:avLst>
              <a:gd name="adj1" fmla="val 44501"/>
              <a:gd name="adj2" fmla="val 54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/>
          <p:nvPr/>
        </p:nvSpPr>
        <p:spPr>
          <a:xfrm>
            <a:off x="5293611" y="2722297"/>
            <a:ext cx="916065" cy="733504"/>
          </a:xfrm>
          <a:prstGeom prst="rect">
            <a:avLst/>
          </a:prstGeom>
          <a:noFill/>
        </p:spPr>
        <p:txBody>
          <a:bodyPr wrap="square" lIns="86328" tIns="43165" rIns="86328" bIns="43165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默认字体</a:t>
            </a:r>
            <a:endParaRPr lang="en-US" altLang="zh-CN" sz="1400" dirty="0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呀！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667889" y="4520664"/>
            <a:ext cx="3808222" cy="622836"/>
            <a:chOff x="2021937" y="4510125"/>
            <a:chExt cx="3808222" cy="622836"/>
          </a:xfrm>
        </p:grpSpPr>
        <p:grpSp>
          <p:nvGrpSpPr>
            <p:cNvPr id="16" name="组合 15"/>
            <p:cNvGrpSpPr/>
            <p:nvPr/>
          </p:nvGrpSpPr>
          <p:grpSpPr>
            <a:xfrm>
              <a:off x="2021937" y="4510125"/>
              <a:ext cx="3808222" cy="622836"/>
              <a:chOff x="1718131" y="1943124"/>
              <a:chExt cx="4596856" cy="339697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2582696" y="1943124"/>
                <a:ext cx="3732291" cy="33969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718131" y="1943124"/>
                <a:ext cx="868813" cy="339697"/>
              </a:xfrm>
              <a:prstGeom prst="rect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6"/>
            <p:cNvSpPr txBox="1"/>
            <p:nvPr/>
          </p:nvSpPr>
          <p:spPr>
            <a:xfrm>
              <a:off x="3241131" y="4676699"/>
              <a:ext cx="2215170" cy="271839"/>
            </a:xfrm>
            <a:prstGeom prst="rect">
              <a:avLst/>
            </a:prstGeom>
            <a:noFill/>
          </p:spPr>
          <p:txBody>
            <a:bodyPr wrap="square" lIns="86328" tIns="43165" rIns="86328" bIns="43165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 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变体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 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字体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089107" y="4544500"/>
              <a:ext cx="570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</a:rPr>
                <a:t>默认字体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2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5" name="椭圆形标注 54"/>
          <p:cNvSpPr/>
          <p:nvPr/>
        </p:nvSpPr>
        <p:spPr>
          <a:xfrm>
            <a:off x="2303449" y="1571844"/>
            <a:ext cx="2234973" cy="1705451"/>
          </a:xfrm>
          <a:prstGeom prst="wedgeEllipseCallout">
            <a:avLst>
              <a:gd name="adj1" fmla="val -50383"/>
              <a:gd name="adj2" fmla="val 63927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7"/>
          <p:cNvSpPr txBox="1"/>
          <p:nvPr/>
        </p:nvSpPr>
        <p:spPr>
          <a:xfrm>
            <a:off x="2561952" y="1964842"/>
            <a:ext cx="1717967" cy="919454"/>
          </a:xfrm>
          <a:prstGeom prst="rect">
            <a:avLst/>
          </a:prstGeom>
          <a:noFill/>
        </p:spPr>
        <p:txBody>
          <a:bodyPr wrap="square" lIns="57122" tIns="28561" rIns="57122" bIns="28561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做好后，老板不满意，要求把微软雅黑全部换成宋体，一定也有快速的办法吧？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椭圆形标注 55"/>
          <p:cNvSpPr/>
          <p:nvPr/>
        </p:nvSpPr>
        <p:spPr>
          <a:xfrm>
            <a:off x="4949470" y="2476931"/>
            <a:ext cx="1604348" cy="1224237"/>
          </a:xfrm>
          <a:prstGeom prst="wedgeEllipseCallout">
            <a:avLst>
              <a:gd name="adj1" fmla="val 44501"/>
              <a:gd name="adj2" fmla="val 5446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156168" y="2716444"/>
            <a:ext cx="1341808" cy="745209"/>
            <a:chOff x="5142209" y="2722297"/>
            <a:chExt cx="1341808" cy="745209"/>
          </a:xfrm>
        </p:grpSpPr>
        <p:sp>
          <p:nvSpPr>
            <p:cNvPr id="18" name="TextBox 6"/>
            <p:cNvSpPr txBox="1"/>
            <p:nvPr/>
          </p:nvSpPr>
          <p:spPr>
            <a:xfrm>
              <a:off x="5142210" y="2722297"/>
              <a:ext cx="1079267" cy="302617"/>
            </a:xfrm>
            <a:prstGeom prst="rect">
              <a:avLst/>
            </a:prstGeom>
            <a:noFill/>
          </p:spPr>
          <p:txBody>
            <a:bodyPr wrap="square" lIns="86328" tIns="43165" rIns="86328" bIns="43165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当然咯！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6"/>
            <p:cNvSpPr txBox="1"/>
            <p:nvPr/>
          </p:nvSpPr>
          <p:spPr>
            <a:xfrm>
              <a:off x="5142209" y="2949446"/>
              <a:ext cx="1341808" cy="518060"/>
            </a:xfrm>
            <a:prstGeom prst="rect">
              <a:avLst/>
            </a:prstGeom>
            <a:noFill/>
          </p:spPr>
          <p:txBody>
            <a:bodyPr wrap="square" lIns="86328" tIns="43165" rIns="86328" bIns="43165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</a:t>
              </a:r>
              <a:r>
                <a:rPr lang="zh-CN" altLang="en-US" sz="14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替换字体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一键就能搞定！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021936" y="4144687"/>
            <a:ext cx="4818875" cy="1001950"/>
            <a:chOff x="2021937" y="4144687"/>
            <a:chExt cx="4731530" cy="1001950"/>
          </a:xfrm>
        </p:grpSpPr>
        <p:grpSp>
          <p:nvGrpSpPr>
            <p:cNvPr id="20" name="组合 19"/>
            <p:cNvGrpSpPr/>
            <p:nvPr/>
          </p:nvGrpSpPr>
          <p:grpSpPr>
            <a:xfrm>
              <a:off x="2021937" y="4178558"/>
              <a:ext cx="4731530" cy="954401"/>
              <a:chOff x="1718131" y="1762287"/>
              <a:chExt cx="5711370" cy="520534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2582696" y="1762287"/>
                <a:ext cx="4846805" cy="5205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718131" y="1762287"/>
                <a:ext cx="868813" cy="520534"/>
              </a:xfrm>
              <a:prstGeom prst="rect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6"/>
            <p:cNvSpPr txBox="1"/>
            <p:nvPr/>
          </p:nvSpPr>
          <p:spPr>
            <a:xfrm>
              <a:off x="2975170" y="4386382"/>
              <a:ext cx="2369068" cy="331535"/>
            </a:xfrm>
            <a:prstGeom prst="rect">
              <a:avLst/>
            </a:prstGeom>
            <a:noFill/>
          </p:spPr>
          <p:txBody>
            <a:bodyPr wrap="square" lIns="86328" tIns="43165" rIns="86328" bIns="4316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次只能替换一种字体。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6"/>
            <p:cNvSpPr txBox="1"/>
            <p:nvPr/>
          </p:nvSpPr>
          <p:spPr>
            <a:xfrm>
              <a:off x="2956457" y="4690132"/>
              <a:ext cx="3475377" cy="456505"/>
            </a:xfrm>
            <a:prstGeom prst="rect">
              <a:avLst/>
            </a:prstGeom>
            <a:noFill/>
          </p:spPr>
          <p:txBody>
            <a:bodyPr wrap="square" lIns="86328" tIns="43165" rIns="86328" bIns="43165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如果选中文字含有多种字体会无法识别，需手工输入要替换的字体。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096481" y="4401842"/>
              <a:ext cx="5706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替换字体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6"/>
            <p:cNvSpPr txBox="1"/>
            <p:nvPr/>
          </p:nvSpPr>
          <p:spPr>
            <a:xfrm>
              <a:off x="2975170" y="4144687"/>
              <a:ext cx="3333795" cy="364172"/>
            </a:xfrm>
            <a:prstGeom prst="rect">
              <a:avLst/>
            </a:prstGeom>
            <a:noFill/>
          </p:spPr>
          <p:txBody>
            <a:bodyPr wrap="square" lIns="86328" tIns="43165" rIns="86328" bIns="4316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选中文字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 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开始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 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替换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 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替换字体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2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-412155" y="1947245"/>
            <a:ext cx="4453555" cy="44535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99162" y="3120128"/>
            <a:ext cx="232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</a:rPr>
              <a:t>字号设置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980227" y="1514693"/>
            <a:ext cx="1766087" cy="812905"/>
          </a:xfrm>
          <a:prstGeom prst="roundRect">
            <a:avLst>
              <a:gd name="adj" fmla="val 12222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903499" y="1597980"/>
            <a:ext cx="191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/>
              <a:t>大标题</a:t>
            </a:r>
            <a:endParaRPr lang="zh-CN" altLang="en-US" sz="3600" dirty="0"/>
          </a:p>
        </p:txBody>
      </p:sp>
      <p:sp>
        <p:nvSpPr>
          <p:cNvPr id="46" name="圆角矩形 45"/>
          <p:cNvSpPr/>
          <p:nvPr/>
        </p:nvSpPr>
        <p:spPr>
          <a:xfrm>
            <a:off x="4980227" y="2540775"/>
            <a:ext cx="1766087" cy="812905"/>
          </a:xfrm>
          <a:prstGeom prst="roundRect">
            <a:avLst>
              <a:gd name="adj" fmla="val 12222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4903499" y="2716395"/>
            <a:ext cx="1919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小标题</a:t>
            </a:r>
            <a:endParaRPr lang="zh-CN" altLang="en-US" sz="2800" dirty="0"/>
          </a:p>
        </p:txBody>
      </p:sp>
      <p:sp>
        <p:nvSpPr>
          <p:cNvPr id="48" name="圆角矩形 47"/>
          <p:cNvSpPr/>
          <p:nvPr/>
        </p:nvSpPr>
        <p:spPr>
          <a:xfrm>
            <a:off x="4980227" y="3566857"/>
            <a:ext cx="1766087" cy="812905"/>
          </a:xfrm>
          <a:prstGeom prst="roundRect">
            <a:avLst>
              <a:gd name="adj" fmla="val 12222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4903499" y="3742477"/>
            <a:ext cx="191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/>
              <a:t>正文</a:t>
            </a:r>
            <a:endParaRPr lang="zh-CN" altLang="en-US" sz="24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7580445" y="1516296"/>
            <a:ext cx="809699" cy="809699"/>
            <a:chOff x="7580445" y="1597980"/>
            <a:chExt cx="809699" cy="809699"/>
          </a:xfrm>
        </p:grpSpPr>
        <p:sp>
          <p:nvSpPr>
            <p:cNvPr id="13" name="椭圆 12"/>
            <p:cNvSpPr/>
            <p:nvPr/>
          </p:nvSpPr>
          <p:spPr>
            <a:xfrm>
              <a:off x="7580445" y="1597980"/>
              <a:ext cx="809699" cy="80969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695618" y="1771997"/>
              <a:ext cx="579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+mn-ea"/>
                </a:rPr>
                <a:t>36</a:t>
              </a:r>
              <a:endParaRPr lang="zh-CN" altLang="en-US" sz="2400" dirty="0">
                <a:latin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580445" y="2540300"/>
            <a:ext cx="809699" cy="809699"/>
            <a:chOff x="7580445" y="1597980"/>
            <a:chExt cx="809699" cy="809699"/>
          </a:xfrm>
        </p:grpSpPr>
        <p:sp>
          <p:nvSpPr>
            <p:cNvPr id="53" name="椭圆 52"/>
            <p:cNvSpPr/>
            <p:nvPr/>
          </p:nvSpPr>
          <p:spPr>
            <a:xfrm>
              <a:off x="7580445" y="1597980"/>
              <a:ext cx="809699" cy="80969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695618" y="1771997"/>
              <a:ext cx="579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+mn-ea"/>
                </a:rPr>
                <a:t>28</a:t>
              </a:r>
              <a:endParaRPr lang="zh-CN" altLang="en-US" sz="2400" dirty="0">
                <a:latin typeface="+mn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580445" y="3562701"/>
            <a:ext cx="809699" cy="809699"/>
            <a:chOff x="7580445" y="1597980"/>
            <a:chExt cx="809699" cy="809699"/>
          </a:xfrm>
        </p:grpSpPr>
        <p:sp>
          <p:nvSpPr>
            <p:cNvPr id="56" name="椭圆 55"/>
            <p:cNvSpPr/>
            <p:nvPr/>
          </p:nvSpPr>
          <p:spPr>
            <a:xfrm>
              <a:off x="7580445" y="1597980"/>
              <a:ext cx="809699" cy="80969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7695618" y="1771997"/>
              <a:ext cx="579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+mn-ea"/>
                </a:rPr>
                <a:t>24</a:t>
              </a:r>
              <a:endParaRPr lang="zh-CN" altLang="en-US" sz="2400" dirty="0">
                <a:latin typeface="+mn-ea"/>
              </a:endParaRPr>
            </a:p>
          </p:txBody>
        </p:sp>
      </p:grpSp>
      <p:sp>
        <p:nvSpPr>
          <p:cNvPr id="15" name="左箭头 14"/>
          <p:cNvSpPr/>
          <p:nvPr/>
        </p:nvSpPr>
        <p:spPr>
          <a:xfrm>
            <a:off x="6936525" y="1758755"/>
            <a:ext cx="453710" cy="324781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左箭头 59"/>
          <p:cNvSpPr/>
          <p:nvPr/>
        </p:nvSpPr>
        <p:spPr>
          <a:xfrm>
            <a:off x="6936525" y="2782758"/>
            <a:ext cx="453710" cy="324781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左箭头 61"/>
          <p:cNvSpPr/>
          <p:nvPr/>
        </p:nvSpPr>
        <p:spPr>
          <a:xfrm>
            <a:off x="6936525" y="3806761"/>
            <a:ext cx="453710" cy="324781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636845" y="1572696"/>
            <a:ext cx="696899" cy="6968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7636845" y="2596698"/>
            <a:ext cx="696899" cy="6968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7636845" y="3620700"/>
            <a:ext cx="696899" cy="6968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3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4150808" y="1632601"/>
            <a:ext cx="4298198" cy="2740359"/>
            <a:chOff x="4150808" y="1632601"/>
            <a:chExt cx="4298198" cy="2740359"/>
          </a:xfrm>
        </p:grpSpPr>
        <p:sp>
          <p:nvSpPr>
            <p:cNvPr id="3" name="同侧圆角矩形 2"/>
            <p:cNvSpPr/>
            <p:nvPr/>
          </p:nvSpPr>
          <p:spPr>
            <a:xfrm rot="5400000">
              <a:off x="5323297" y="1247251"/>
              <a:ext cx="2740359" cy="3511059"/>
            </a:xfrm>
            <a:prstGeom prst="round2SameRect">
              <a:avLst>
                <a:gd name="adj1" fmla="val 5209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同侧圆角矩形 56"/>
            <p:cNvSpPr/>
            <p:nvPr/>
          </p:nvSpPr>
          <p:spPr>
            <a:xfrm rot="16200000">
              <a:off x="3174200" y="2609210"/>
              <a:ext cx="2740356" cy="787139"/>
            </a:xfrm>
            <a:prstGeom prst="round2SameRect">
              <a:avLst>
                <a:gd name="adj1" fmla="val 15151"/>
                <a:gd name="adj2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椭圆形标注 33"/>
          <p:cNvSpPr/>
          <p:nvPr/>
        </p:nvSpPr>
        <p:spPr>
          <a:xfrm>
            <a:off x="714578" y="1618642"/>
            <a:ext cx="1718538" cy="1302275"/>
          </a:xfrm>
          <a:prstGeom prst="wedgeEllipseCallout">
            <a:avLst>
              <a:gd name="adj1" fmla="val -60617"/>
              <a:gd name="adj2" fmla="val 1650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7"/>
          <p:cNvSpPr txBox="1"/>
          <p:nvPr/>
        </p:nvSpPr>
        <p:spPr>
          <a:xfrm>
            <a:off x="880797" y="1937684"/>
            <a:ext cx="1524615" cy="704011"/>
          </a:xfrm>
          <a:prstGeom prst="rect">
            <a:avLst/>
          </a:prstGeom>
          <a:noFill/>
        </p:spPr>
        <p:txBody>
          <a:bodyPr wrap="square" lIns="57122" tIns="28561" rIns="57122" bIns="28561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配色是个技术活，没有丑的颜色只有丑的搭配。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形标注 44"/>
          <p:cNvSpPr/>
          <p:nvPr/>
        </p:nvSpPr>
        <p:spPr>
          <a:xfrm>
            <a:off x="1484595" y="3113147"/>
            <a:ext cx="1201410" cy="916765"/>
          </a:xfrm>
          <a:prstGeom prst="wedgeEllipseCallout">
            <a:avLst>
              <a:gd name="adj1" fmla="val 48129"/>
              <a:gd name="adj2" fmla="val 4291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6"/>
          <p:cNvSpPr txBox="1"/>
          <p:nvPr/>
        </p:nvSpPr>
        <p:spPr>
          <a:xfrm>
            <a:off x="1643105" y="3312499"/>
            <a:ext cx="988077" cy="518060"/>
          </a:xfrm>
          <a:prstGeom prst="rect">
            <a:avLst/>
          </a:prstGeom>
          <a:noFill/>
        </p:spPr>
        <p:txBody>
          <a:bodyPr wrap="square" lIns="86328" tIns="43165" rIns="86328" bIns="43165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懂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配色怎么破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98161" y="2290470"/>
            <a:ext cx="492443" cy="14246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巧取颜色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5306721" y="3483113"/>
            <a:ext cx="2734415" cy="0"/>
          </a:xfrm>
          <a:prstGeom prst="line">
            <a:avLst/>
          </a:prstGeom>
          <a:ln w="12700">
            <a:solidFill>
              <a:srgbClr val="BFBFB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306720" y="3634363"/>
            <a:ext cx="12966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 smtClean="0"/>
              <a:t>配色网站</a:t>
            </a:r>
            <a:endParaRPr lang="zh-CN" altLang="en-US" sz="1050" dirty="0"/>
          </a:p>
        </p:txBody>
      </p:sp>
      <p:sp>
        <p:nvSpPr>
          <p:cNvPr id="22" name="文本框 21"/>
          <p:cNvSpPr txBox="1"/>
          <p:nvPr/>
        </p:nvSpPr>
        <p:spPr>
          <a:xfrm>
            <a:off x="5306718" y="3806662"/>
            <a:ext cx="16473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 smtClean="0">
                <a:hlinkClick r:id="rId2"/>
              </a:rPr>
              <a:t>http</a:t>
            </a:r>
            <a:r>
              <a:rPr lang="en-US" altLang="zh-CN" sz="1050" dirty="0">
                <a:hlinkClick r:id="rId2"/>
              </a:rPr>
              <a:t>://colorhunt.co/</a:t>
            </a:r>
            <a:endParaRPr lang="zh-CN" altLang="en-US" sz="1050" dirty="0"/>
          </a:p>
        </p:txBody>
      </p:sp>
      <p:sp>
        <p:nvSpPr>
          <p:cNvPr id="68" name="文本框 67"/>
          <p:cNvSpPr txBox="1"/>
          <p:nvPr/>
        </p:nvSpPr>
        <p:spPr>
          <a:xfrm>
            <a:off x="5306719" y="4003791"/>
            <a:ext cx="2441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hlinkClick r:id="rId3"/>
              </a:rPr>
              <a:t>http://www.colourlovers.com/</a:t>
            </a:r>
            <a:endParaRPr lang="zh-CN" altLang="en-US" sz="1000" dirty="0"/>
          </a:p>
        </p:txBody>
      </p:sp>
      <p:sp>
        <p:nvSpPr>
          <p:cNvPr id="70" name="文本框 69"/>
          <p:cNvSpPr txBox="1"/>
          <p:nvPr/>
        </p:nvSpPr>
        <p:spPr>
          <a:xfrm>
            <a:off x="5241480" y="2667022"/>
            <a:ext cx="15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/>
            </a:lvl1pPr>
          </a:lstStyle>
          <a:p>
            <a:r>
              <a:rPr lang="zh-CN" altLang="en-US" dirty="0"/>
              <a:t>从好的设计取色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5241480" y="3028984"/>
            <a:ext cx="1647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/>
            </a:lvl1pPr>
          </a:lstStyle>
          <a:p>
            <a:r>
              <a:rPr lang="zh-CN" altLang="en-US" dirty="0"/>
              <a:t>从图片里取色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5241480" y="2305061"/>
            <a:ext cx="1647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/>
            </a:lvl1pPr>
          </a:lstStyle>
          <a:p>
            <a:r>
              <a:rPr lang="zh-CN" altLang="en-US" dirty="0"/>
              <a:t>从</a:t>
            </a:r>
            <a:r>
              <a:rPr lang="en-US" altLang="zh-CN" dirty="0"/>
              <a:t>LOGO</a:t>
            </a:r>
            <a:r>
              <a:rPr lang="zh-CN" altLang="en-US" dirty="0"/>
              <a:t>取色</a:t>
            </a:r>
          </a:p>
        </p:txBody>
      </p:sp>
      <p:sp>
        <p:nvSpPr>
          <p:cNvPr id="73" name="KSO_Shape"/>
          <p:cNvSpPr>
            <a:spLocks/>
          </p:cNvSpPr>
          <p:nvPr/>
        </p:nvSpPr>
        <p:spPr bwMode="auto">
          <a:xfrm>
            <a:off x="6806096" y="2842870"/>
            <a:ext cx="432598" cy="433320"/>
          </a:xfrm>
          <a:custGeom>
            <a:avLst/>
            <a:gdLst>
              <a:gd name="T0" fmla="*/ 2147483646 w 5224"/>
              <a:gd name="T1" fmla="*/ 2147483646 h 5224"/>
              <a:gd name="T2" fmla="*/ 2147483646 w 5224"/>
              <a:gd name="T3" fmla="*/ 2147483646 h 5224"/>
              <a:gd name="T4" fmla="*/ 2147483646 w 5224"/>
              <a:gd name="T5" fmla="*/ 436437542 h 5224"/>
              <a:gd name="T6" fmla="*/ 2147483646 w 5224"/>
              <a:gd name="T7" fmla="*/ 48537387 h 5224"/>
              <a:gd name="T8" fmla="*/ 2147483646 w 5224"/>
              <a:gd name="T9" fmla="*/ 1066891895 h 5224"/>
              <a:gd name="T10" fmla="*/ 2147483646 w 5224"/>
              <a:gd name="T11" fmla="*/ 2147483646 h 5224"/>
              <a:gd name="T12" fmla="*/ 2147483646 w 5224"/>
              <a:gd name="T13" fmla="*/ 2147483646 h 5224"/>
              <a:gd name="T14" fmla="*/ 2147483646 w 5224"/>
              <a:gd name="T15" fmla="*/ 2147483646 h 5224"/>
              <a:gd name="T16" fmla="*/ 2147483646 w 5224"/>
              <a:gd name="T17" fmla="*/ 2147483646 h 5224"/>
              <a:gd name="T18" fmla="*/ 2147483646 w 5224"/>
              <a:gd name="T19" fmla="*/ 2147483646 h 5224"/>
              <a:gd name="T20" fmla="*/ 2147483646 w 5224"/>
              <a:gd name="T21" fmla="*/ 2147483646 h 5224"/>
              <a:gd name="T22" fmla="*/ 2147483646 w 5224"/>
              <a:gd name="T23" fmla="*/ 2147483646 h 5224"/>
              <a:gd name="T24" fmla="*/ 2147483646 w 5224"/>
              <a:gd name="T25" fmla="*/ 2147483646 h 5224"/>
              <a:gd name="T26" fmla="*/ 869172979 w 5224"/>
              <a:gd name="T27" fmla="*/ 2147483646 h 5224"/>
              <a:gd name="T28" fmla="*/ 0 w 5224"/>
              <a:gd name="T29" fmla="*/ 2147483646 h 5224"/>
              <a:gd name="T30" fmla="*/ 869172979 w 5224"/>
              <a:gd name="T31" fmla="*/ 2147483646 h 5224"/>
              <a:gd name="T32" fmla="*/ 2147483646 w 5224"/>
              <a:gd name="T33" fmla="*/ 2147483646 h 5224"/>
              <a:gd name="T34" fmla="*/ 2147483646 w 5224"/>
              <a:gd name="T35" fmla="*/ 2147483646 h 5224"/>
              <a:gd name="T36" fmla="*/ 2147483646 w 5224"/>
              <a:gd name="T37" fmla="*/ 2147483646 h 5224"/>
              <a:gd name="T38" fmla="*/ 2147483646 w 5224"/>
              <a:gd name="T39" fmla="*/ 2147483646 h 5224"/>
              <a:gd name="T40" fmla="*/ 2147483646 w 5224"/>
              <a:gd name="T41" fmla="*/ 2147483646 h 5224"/>
              <a:gd name="T42" fmla="*/ 2147483646 w 5224"/>
              <a:gd name="T43" fmla="*/ 2147483646 h 5224"/>
              <a:gd name="T44" fmla="*/ 2147483646 w 5224"/>
              <a:gd name="T45" fmla="*/ 2147483646 h 5224"/>
              <a:gd name="T46" fmla="*/ 2147483646 w 5224"/>
              <a:gd name="T47" fmla="*/ 2147483646 h 5224"/>
              <a:gd name="T48" fmla="*/ 2147483646 w 5224"/>
              <a:gd name="T49" fmla="*/ 2147483646 h 5224"/>
              <a:gd name="T50" fmla="*/ 2147483646 w 5224"/>
              <a:gd name="T51" fmla="*/ 2147483646 h 5224"/>
              <a:gd name="T52" fmla="*/ 2147483646 w 5224"/>
              <a:gd name="T53" fmla="*/ 2147483646 h 5224"/>
              <a:gd name="T54" fmla="*/ 2147483646 w 5224"/>
              <a:gd name="T55" fmla="*/ 2147483646 h 5224"/>
              <a:gd name="T56" fmla="*/ 2147483646 w 5224"/>
              <a:gd name="T57" fmla="*/ 2147483646 h 5224"/>
              <a:gd name="T58" fmla="*/ 2147483646 w 5224"/>
              <a:gd name="T59" fmla="*/ 2147483646 h 5224"/>
              <a:gd name="T60" fmla="*/ 2147483646 w 5224"/>
              <a:gd name="T61" fmla="*/ 2147483646 h 5224"/>
              <a:gd name="T62" fmla="*/ 2147483646 w 5224"/>
              <a:gd name="T63" fmla="*/ 2147483646 h 5224"/>
              <a:gd name="T64" fmla="*/ 2147483646 w 5224"/>
              <a:gd name="T65" fmla="*/ 2147483646 h 5224"/>
              <a:gd name="T66" fmla="*/ 2147483646 w 5224"/>
              <a:gd name="T67" fmla="*/ 2147483646 h 5224"/>
              <a:gd name="T68" fmla="*/ 2147483646 w 5224"/>
              <a:gd name="T69" fmla="*/ 2147483646 h 5224"/>
              <a:gd name="T70" fmla="*/ 2147483646 w 5224"/>
              <a:gd name="T71" fmla="*/ 2147483646 h 5224"/>
              <a:gd name="T72" fmla="*/ 2147483646 w 5224"/>
              <a:gd name="T73" fmla="*/ 2147483646 h 5224"/>
              <a:gd name="T74" fmla="*/ 2147483646 w 5224"/>
              <a:gd name="T75" fmla="*/ 2147483646 h 5224"/>
              <a:gd name="T76" fmla="*/ 2147483646 w 5224"/>
              <a:gd name="T77" fmla="*/ 2147483646 h 5224"/>
              <a:gd name="T78" fmla="*/ 2147483646 w 5224"/>
              <a:gd name="T79" fmla="*/ 2147483646 h 5224"/>
              <a:gd name="T80" fmla="*/ 2147483646 w 5224"/>
              <a:gd name="T81" fmla="*/ 2147483646 h 5224"/>
              <a:gd name="T82" fmla="*/ 2147483646 w 5224"/>
              <a:gd name="T83" fmla="*/ 2147483646 h 5224"/>
              <a:gd name="T84" fmla="*/ 2147483646 w 5224"/>
              <a:gd name="T85" fmla="*/ 2147483646 h 5224"/>
              <a:gd name="T86" fmla="*/ 2147483646 w 5224"/>
              <a:gd name="T87" fmla="*/ 2147483646 h 5224"/>
              <a:gd name="T88" fmla="*/ 2147483646 w 5224"/>
              <a:gd name="T89" fmla="*/ 2147483646 h 5224"/>
              <a:gd name="T90" fmla="*/ 2147483646 w 5224"/>
              <a:gd name="T91" fmla="*/ 2147483646 h 5224"/>
              <a:gd name="T92" fmla="*/ 2147483646 w 5224"/>
              <a:gd name="T93" fmla="*/ 2147483646 h 5224"/>
              <a:gd name="T94" fmla="*/ 2147483646 w 5224"/>
              <a:gd name="T95" fmla="*/ 2147483646 h 5224"/>
              <a:gd name="T96" fmla="*/ 2147483646 w 5224"/>
              <a:gd name="T97" fmla="*/ 2147483646 h 5224"/>
              <a:gd name="T98" fmla="*/ 2147483646 w 5224"/>
              <a:gd name="T99" fmla="*/ 2147483646 h 5224"/>
              <a:gd name="T100" fmla="*/ 2147483646 w 5224"/>
              <a:gd name="T101" fmla="*/ 2147483646 h 5224"/>
              <a:gd name="T102" fmla="*/ 2147483646 w 5224"/>
              <a:gd name="T103" fmla="*/ 2147483646 h 5224"/>
              <a:gd name="T104" fmla="*/ 2147483646 w 5224"/>
              <a:gd name="T105" fmla="*/ 2147483646 h 52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224" h="5224">
                <a:moveTo>
                  <a:pt x="5072" y="468"/>
                </a:moveTo>
                <a:lnTo>
                  <a:pt x="4755" y="152"/>
                </a:lnTo>
                <a:lnTo>
                  <a:pt x="4736" y="134"/>
                </a:lnTo>
                <a:lnTo>
                  <a:pt x="4717" y="116"/>
                </a:lnTo>
                <a:lnTo>
                  <a:pt x="4696" y="100"/>
                </a:lnTo>
                <a:lnTo>
                  <a:pt x="4675" y="86"/>
                </a:lnTo>
                <a:lnTo>
                  <a:pt x="4652" y="72"/>
                </a:lnTo>
                <a:lnTo>
                  <a:pt x="4631" y="59"/>
                </a:lnTo>
                <a:lnTo>
                  <a:pt x="4608" y="48"/>
                </a:lnTo>
                <a:lnTo>
                  <a:pt x="4585" y="38"/>
                </a:lnTo>
                <a:lnTo>
                  <a:pt x="4562" y="30"/>
                </a:lnTo>
                <a:lnTo>
                  <a:pt x="4537" y="22"/>
                </a:lnTo>
                <a:lnTo>
                  <a:pt x="4514" y="16"/>
                </a:lnTo>
                <a:lnTo>
                  <a:pt x="4489" y="9"/>
                </a:lnTo>
                <a:lnTo>
                  <a:pt x="4465" y="5"/>
                </a:lnTo>
                <a:lnTo>
                  <a:pt x="4439" y="2"/>
                </a:lnTo>
                <a:lnTo>
                  <a:pt x="4415" y="1"/>
                </a:lnTo>
                <a:lnTo>
                  <a:pt x="4391" y="0"/>
                </a:lnTo>
                <a:lnTo>
                  <a:pt x="4366" y="1"/>
                </a:lnTo>
                <a:lnTo>
                  <a:pt x="4341" y="2"/>
                </a:lnTo>
                <a:lnTo>
                  <a:pt x="4316" y="5"/>
                </a:lnTo>
                <a:lnTo>
                  <a:pt x="4292" y="9"/>
                </a:lnTo>
                <a:lnTo>
                  <a:pt x="4267" y="16"/>
                </a:lnTo>
                <a:lnTo>
                  <a:pt x="4243" y="22"/>
                </a:lnTo>
                <a:lnTo>
                  <a:pt x="4219" y="30"/>
                </a:lnTo>
                <a:lnTo>
                  <a:pt x="4196" y="38"/>
                </a:lnTo>
                <a:lnTo>
                  <a:pt x="4173" y="48"/>
                </a:lnTo>
                <a:lnTo>
                  <a:pt x="4150" y="59"/>
                </a:lnTo>
                <a:lnTo>
                  <a:pt x="4128" y="72"/>
                </a:lnTo>
                <a:lnTo>
                  <a:pt x="4106" y="86"/>
                </a:lnTo>
                <a:lnTo>
                  <a:pt x="4085" y="100"/>
                </a:lnTo>
                <a:lnTo>
                  <a:pt x="4065" y="116"/>
                </a:lnTo>
                <a:lnTo>
                  <a:pt x="4044" y="134"/>
                </a:lnTo>
                <a:lnTo>
                  <a:pt x="4025" y="152"/>
                </a:lnTo>
                <a:lnTo>
                  <a:pt x="3290" y="886"/>
                </a:lnTo>
                <a:lnTo>
                  <a:pt x="2935" y="532"/>
                </a:lnTo>
                <a:lnTo>
                  <a:pt x="2232" y="1234"/>
                </a:lnTo>
                <a:lnTo>
                  <a:pt x="2525" y="1527"/>
                </a:lnTo>
                <a:lnTo>
                  <a:pt x="519" y="3533"/>
                </a:lnTo>
                <a:lnTo>
                  <a:pt x="495" y="3558"/>
                </a:lnTo>
                <a:lnTo>
                  <a:pt x="473" y="3584"/>
                </a:lnTo>
                <a:lnTo>
                  <a:pt x="451" y="3611"/>
                </a:lnTo>
                <a:lnTo>
                  <a:pt x="432" y="3639"/>
                </a:lnTo>
                <a:lnTo>
                  <a:pt x="413" y="3667"/>
                </a:lnTo>
                <a:lnTo>
                  <a:pt x="396" y="3696"/>
                </a:lnTo>
                <a:lnTo>
                  <a:pt x="381" y="3725"/>
                </a:lnTo>
                <a:lnTo>
                  <a:pt x="367" y="3756"/>
                </a:lnTo>
                <a:lnTo>
                  <a:pt x="353" y="3787"/>
                </a:lnTo>
                <a:lnTo>
                  <a:pt x="342" y="3818"/>
                </a:lnTo>
                <a:lnTo>
                  <a:pt x="332" y="3851"/>
                </a:lnTo>
                <a:lnTo>
                  <a:pt x="324" y="3882"/>
                </a:lnTo>
                <a:lnTo>
                  <a:pt x="317" y="3915"/>
                </a:lnTo>
                <a:lnTo>
                  <a:pt x="311" y="3947"/>
                </a:lnTo>
                <a:lnTo>
                  <a:pt x="307" y="3981"/>
                </a:lnTo>
                <a:lnTo>
                  <a:pt x="304" y="4014"/>
                </a:lnTo>
                <a:lnTo>
                  <a:pt x="187" y="4131"/>
                </a:lnTo>
                <a:lnTo>
                  <a:pt x="165" y="4154"/>
                </a:lnTo>
                <a:lnTo>
                  <a:pt x="144" y="4180"/>
                </a:lnTo>
                <a:lnTo>
                  <a:pt x="124" y="4205"/>
                </a:lnTo>
                <a:lnTo>
                  <a:pt x="106" y="4230"/>
                </a:lnTo>
                <a:lnTo>
                  <a:pt x="89" y="4258"/>
                </a:lnTo>
                <a:lnTo>
                  <a:pt x="73" y="4285"/>
                </a:lnTo>
                <a:lnTo>
                  <a:pt x="60" y="4314"/>
                </a:lnTo>
                <a:lnTo>
                  <a:pt x="47" y="4343"/>
                </a:lnTo>
                <a:lnTo>
                  <a:pt x="37" y="4371"/>
                </a:lnTo>
                <a:lnTo>
                  <a:pt x="26" y="4401"/>
                </a:lnTo>
                <a:lnTo>
                  <a:pt x="18" y="4431"/>
                </a:lnTo>
                <a:lnTo>
                  <a:pt x="12" y="4461"/>
                </a:lnTo>
                <a:lnTo>
                  <a:pt x="7" y="4491"/>
                </a:lnTo>
                <a:lnTo>
                  <a:pt x="3" y="4522"/>
                </a:lnTo>
                <a:lnTo>
                  <a:pt x="1" y="4552"/>
                </a:lnTo>
                <a:lnTo>
                  <a:pt x="0" y="4583"/>
                </a:lnTo>
                <a:lnTo>
                  <a:pt x="1" y="4613"/>
                </a:lnTo>
                <a:lnTo>
                  <a:pt x="3" y="4645"/>
                </a:lnTo>
                <a:lnTo>
                  <a:pt x="7" y="4676"/>
                </a:lnTo>
                <a:lnTo>
                  <a:pt x="12" y="4705"/>
                </a:lnTo>
                <a:lnTo>
                  <a:pt x="18" y="4736"/>
                </a:lnTo>
                <a:lnTo>
                  <a:pt x="26" y="4765"/>
                </a:lnTo>
                <a:lnTo>
                  <a:pt x="37" y="4795"/>
                </a:lnTo>
                <a:lnTo>
                  <a:pt x="47" y="4824"/>
                </a:lnTo>
                <a:lnTo>
                  <a:pt x="60" y="4853"/>
                </a:lnTo>
                <a:lnTo>
                  <a:pt x="73" y="4881"/>
                </a:lnTo>
                <a:lnTo>
                  <a:pt x="89" y="4909"/>
                </a:lnTo>
                <a:lnTo>
                  <a:pt x="106" y="4935"/>
                </a:lnTo>
                <a:lnTo>
                  <a:pt x="124" y="4962"/>
                </a:lnTo>
                <a:lnTo>
                  <a:pt x="144" y="4987"/>
                </a:lnTo>
                <a:lnTo>
                  <a:pt x="165" y="5012"/>
                </a:lnTo>
                <a:lnTo>
                  <a:pt x="187" y="5036"/>
                </a:lnTo>
                <a:lnTo>
                  <a:pt x="211" y="5058"/>
                </a:lnTo>
                <a:lnTo>
                  <a:pt x="234" y="5079"/>
                </a:lnTo>
                <a:lnTo>
                  <a:pt x="260" y="5098"/>
                </a:lnTo>
                <a:lnTo>
                  <a:pt x="285" y="5116"/>
                </a:lnTo>
                <a:lnTo>
                  <a:pt x="312" y="5133"/>
                </a:lnTo>
                <a:lnTo>
                  <a:pt x="339" y="5148"/>
                </a:lnTo>
                <a:lnTo>
                  <a:pt x="367" y="5162"/>
                </a:lnTo>
                <a:lnTo>
                  <a:pt x="395" y="5175"/>
                </a:lnTo>
                <a:lnTo>
                  <a:pt x="424" y="5186"/>
                </a:lnTo>
                <a:lnTo>
                  <a:pt x="453" y="5196"/>
                </a:lnTo>
                <a:lnTo>
                  <a:pt x="484" y="5204"/>
                </a:lnTo>
                <a:lnTo>
                  <a:pt x="514" y="5210"/>
                </a:lnTo>
                <a:lnTo>
                  <a:pt x="545" y="5216"/>
                </a:lnTo>
                <a:lnTo>
                  <a:pt x="576" y="5221"/>
                </a:lnTo>
                <a:lnTo>
                  <a:pt x="608" y="5223"/>
                </a:lnTo>
                <a:lnTo>
                  <a:pt x="640" y="5224"/>
                </a:lnTo>
                <a:lnTo>
                  <a:pt x="672" y="5223"/>
                </a:lnTo>
                <a:lnTo>
                  <a:pt x="704" y="5221"/>
                </a:lnTo>
                <a:lnTo>
                  <a:pt x="735" y="5216"/>
                </a:lnTo>
                <a:lnTo>
                  <a:pt x="766" y="5210"/>
                </a:lnTo>
                <a:lnTo>
                  <a:pt x="797" y="5204"/>
                </a:lnTo>
                <a:lnTo>
                  <a:pt x="826" y="5196"/>
                </a:lnTo>
                <a:lnTo>
                  <a:pt x="857" y="5186"/>
                </a:lnTo>
                <a:lnTo>
                  <a:pt x="885" y="5175"/>
                </a:lnTo>
                <a:lnTo>
                  <a:pt x="914" y="5162"/>
                </a:lnTo>
                <a:lnTo>
                  <a:pt x="941" y="5148"/>
                </a:lnTo>
                <a:lnTo>
                  <a:pt x="969" y="5133"/>
                </a:lnTo>
                <a:lnTo>
                  <a:pt x="995" y="5116"/>
                </a:lnTo>
                <a:lnTo>
                  <a:pt x="1021" y="5098"/>
                </a:lnTo>
                <a:lnTo>
                  <a:pt x="1045" y="5079"/>
                </a:lnTo>
                <a:lnTo>
                  <a:pt x="1070" y="5058"/>
                </a:lnTo>
                <a:lnTo>
                  <a:pt x="1093" y="5036"/>
                </a:lnTo>
                <a:lnTo>
                  <a:pt x="1209" y="4919"/>
                </a:lnTo>
                <a:lnTo>
                  <a:pt x="1244" y="4916"/>
                </a:lnTo>
                <a:lnTo>
                  <a:pt x="1277" y="4912"/>
                </a:lnTo>
                <a:lnTo>
                  <a:pt x="1310" y="4907"/>
                </a:lnTo>
                <a:lnTo>
                  <a:pt x="1343" y="4900"/>
                </a:lnTo>
                <a:lnTo>
                  <a:pt x="1375" y="4891"/>
                </a:lnTo>
                <a:lnTo>
                  <a:pt x="1408" y="4881"/>
                </a:lnTo>
                <a:lnTo>
                  <a:pt x="1438" y="4869"/>
                </a:lnTo>
                <a:lnTo>
                  <a:pt x="1470" y="4857"/>
                </a:lnTo>
                <a:lnTo>
                  <a:pt x="1499" y="4843"/>
                </a:lnTo>
                <a:lnTo>
                  <a:pt x="1529" y="4826"/>
                </a:lnTo>
                <a:lnTo>
                  <a:pt x="1559" y="4809"/>
                </a:lnTo>
                <a:lnTo>
                  <a:pt x="1586" y="4791"/>
                </a:lnTo>
                <a:lnTo>
                  <a:pt x="1614" y="4771"/>
                </a:lnTo>
                <a:lnTo>
                  <a:pt x="1640" y="4750"/>
                </a:lnTo>
                <a:lnTo>
                  <a:pt x="1665" y="4728"/>
                </a:lnTo>
                <a:lnTo>
                  <a:pt x="1691" y="4704"/>
                </a:lnTo>
                <a:lnTo>
                  <a:pt x="3697" y="2699"/>
                </a:lnTo>
                <a:lnTo>
                  <a:pt x="3989" y="2991"/>
                </a:lnTo>
                <a:lnTo>
                  <a:pt x="4692" y="2288"/>
                </a:lnTo>
                <a:lnTo>
                  <a:pt x="4338" y="1934"/>
                </a:lnTo>
                <a:lnTo>
                  <a:pt x="5072" y="1198"/>
                </a:lnTo>
                <a:lnTo>
                  <a:pt x="5090" y="1179"/>
                </a:lnTo>
                <a:lnTo>
                  <a:pt x="5108" y="1159"/>
                </a:lnTo>
                <a:lnTo>
                  <a:pt x="5124" y="1139"/>
                </a:lnTo>
                <a:lnTo>
                  <a:pt x="5138" y="1118"/>
                </a:lnTo>
                <a:lnTo>
                  <a:pt x="5151" y="1095"/>
                </a:lnTo>
                <a:lnTo>
                  <a:pt x="5165" y="1074"/>
                </a:lnTo>
                <a:lnTo>
                  <a:pt x="5176" y="1050"/>
                </a:lnTo>
                <a:lnTo>
                  <a:pt x="5185" y="1028"/>
                </a:lnTo>
                <a:lnTo>
                  <a:pt x="5194" y="1005"/>
                </a:lnTo>
                <a:lnTo>
                  <a:pt x="5202" y="980"/>
                </a:lnTo>
                <a:lnTo>
                  <a:pt x="5209" y="957"/>
                </a:lnTo>
                <a:lnTo>
                  <a:pt x="5214" y="932"/>
                </a:lnTo>
                <a:lnTo>
                  <a:pt x="5218" y="908"/>
                </a:lnTo>
                <a:lnTo>
                  <a:pt x="5221" y="882"/>
                </a:lnTo>
                <a:lnTo>
                  <a:pt x="5223" y="858"/>
                </a:lnTo>
                <a:lnTo>
                  <a:pt x="5224" y="834"/>
                </a:lnTo>
                <a:lnTo>
                  <a:pt x="5223" y="809"/>
                </a:lnTo>
                <a:lnTo>
                  <a:pt x="5221" y="784"/>
                </a:lnTo>
                <a:lnTo>
                  <a:pt x="5218" y="759"/>
                </a:lnTo>
                <a:lnTo>
                  <a:pt x="5214" y="735"/>
                </a:lnTo>
                <a:lnTo>
                  <a:pt x="5209" y="710"/>
                </a:lnTo>
                <a:lnTo>
                  <a:pt x="5202" y="686"/>
                </a:lnTo>
                <a:lnTo>
                  <a:pt x="5194" y="662"/>
                </a:lnTo>
                <a:lnTo>
                  <a:pt x="5185" y="639"/>
                </a:lnTo>
                <a:lnTo>
                  <a:pt x="5176" y="616"/>
                </a:lnTo>
                <a:lnTo>
                  <a:pt x="5165" y="593"/>
                </a:lnTo>
                <a:lnTo>
                  <a:pt x="5151" y="571"/>
                </a:lnTo>
                <a:lnTo>
                  <a:pt x="5138" y="549"/>
                </a:lnTo>
                <a:lnTo>
                  <a:pt x="5124" y="528"/>
                </a:lnTo>
                <a:lnTo>
                  <a:pt x="5108" y="508"/>
                </a:lnTo>
                <a:lnTo>
                  <a:pt x="5090" y="487"/>
                </a:lnTo>
                <a:lnTo>
                  <a:pt x="5072" y="468"/>
                </a:lnTo>
                <a:close/>
                <a:moveTo>
                  <a:pt x="1366" y="4379"/>
                </a:moveTo>
                <a:lnTo>
                  <a:pt x="1366" y="4379"/>
                </a:lnTo>
                <a:lnTo>
                  <a:pt x="1356" y="4389"/>
                </a:lnTo>
                <a:lnTo>
                  <a:pt x="1345" y="4399"/>
                </a:lnTo>
                <a:lnTo>
                  <a:pt x="1333" y="4408"/>
                </a:lnTo>
                <a:lnTo>
                  <a:pt x="1322" y="4416"/>
                </a:lnTo>
                <a:lnTo>
                  <a:pt x="1311" y="4423"/>
                </a:lnTo>
                <a:lnTo>
                  <a:pt x="1299" y="4429"/>
                </a:lnTo>
                <a:lnTo>
                  <a:pt x="1287" y="4435"/>
                </a:lnTo>
                <a:lnTo>
                  <a:pt x="1273" y="4441"/>
                </a:lnTo>
                <a:lnTo>
                  <a:pt x="1261" y="4445"/>
                </a:lnTo>
                <a:lnTo>
                  <a:pt x="1248" y="4449"/>
                </a:lnTo>
                <a:lnTo>
                  <a:pt x="1235" y="4454"/>
                </a:lnTo>
                <a:lnTo>
                  <a:pt x="1222" y="4457"/>
                </a:lnTo>
                <a:lnTo>
                  <a:pt x="1209" y="4459"/>
                </a:lnTo>
                <a:lnTo>
                  <a:pt x="1195" y="4460"/>
                </a:lnTo>
                <a:lnTo>
                  <a:pt x="1182" y="4461"/>
                </a:lnTo>
                <a:lnTo>
                  <a:pt x="1168" y="4462"/>
                </a:lnTo>
                <a:lnTo>
                  <a:pt x="1153" y="4461"/>
                </a:lnTo>
                <a:lnTo>
                  <a:pt x="1137" y="4460"/>
                </a:lnTo>
                <a:lnTo>
                  <a:pt x="1121" y="4458"/>
                </a:lnTo>
                <a:lnTo>
                  <a:pt x="1106" y="4455"/>
                </a:lnTo>
                <a:lnTo>
                  <a:pt x="1091" y="4451"/>
                </a:lnTo>
                <a:lnTo>
                  <a:pt x="1076" y="4445"/>
                </a:lnTo>
                <a:lnTo>
                  <a:pt x="1060" y="4440"/>
                </a:lnTo>
                <a:lnTo>
                  <a:pt x="1046" y="4433"/>
                </a:lnTo>
                <a:lnTo>
                  <a:pt x="768" y="4711"/>
                </a:lnTo>
                <a:lnTo>
                  <a:pt x="755" y="4723"/>
                </a:lnTo>
                <a:lnTo>
                  <a:pt x="739" y="4735"/>
                </a:lnTo>
                <a:lnTo>
                  <a:pt x="724" y="4744"/>
                </a:lnTo>
                <a:lnTo>
                  <a:pt x="708" y="4751"/>
                </a:lnTo>
                <a:lnTo>
                  <a:pt x="692" y="4757"/>
                </a:lnTo>
                <a:lnTo>
                  <a:pt x="674" y="4761"/>
                </a:lnTo>
                <a:lnTo>
                  <a:pt x="658" y="4763"/>
                </a:lnTo>
                <a:lnTo>
                  <a:pt x="640" y="4764"/>
                </a:lnTo>
                <a:lnTo>
                  <a:pt x="622" y="4763"/>
                </a:lnTo>
                <a:lnTo>
                  <a:pt x="605" y="4761"/>
                </a:lnTo>
                <a:lnTo>
                  <a:pt x="589" y="4757"/>
                </a:lnTo>
                <a:lnTo>
                  <a:pt x="572" y="4751"/>
                </a:lnTo>
                <a:lnTo>
                  <a:pt x="556" y="4744"/>
                </a:lnTo>
                <a:lnTo>
                  <a:pt x="541" y="4735"/>
                </a:lnTo>
                <a:lnTo>
                  <a:pt x="526" y="4723"/>
                </a:lnTo>
                <a:lnTo>
                  <a:pt x="512" y="4711"/>
                </a:lnTo>
                <a:lnTo>
                  <a:pt x="500" y="4698"/>
                </a:lnTo>
                <a:lnTo>
                  <a:pt x="489" y="4683"/>
                </a:lnTo>
                <a:lnTo>
                  <a:pt x="480" y="4667"/>
                </a:lnTo>
                <a:lnTo>
                  <a:pt x="473" y="4651"/>
                </a:lnTo>
                <a:lnTo>
                  <a:pt x="466" y="4635"/>
                </a:lnTo>
                <a:lnTo>
                  <a:pt x="462" y="4618"/>
                </a:lnTo>
                <a:lnTo>
                  <a:pt x="459" y="4600"/>
                </a:lnTo>
                <a:lnTo>
                  <a:pt x="459" y="4583"/>
                </a:lnTo>
                <a:lnTo>
                  <a:pt x="459" y="4566"/>
                </a:lnTo>
                <a:lnTo>
                  <a:pt x="462" y="4548"/>
                </a:lnTo>
                <a:lnTo>
                  <a:pt x="466" y="4532"/>
                </a:lnTo>
                <a:lnTo>
                  <a:pt x="473" y="4515"/>
                </a:lnTo>
                <a:lnTo>
                  <a:pt x="480" y="4499"/>
                </a:lnTo>
                <a:lnTo>
                  <a:pt x="489" y="4483"/>
                </a:lnTo>
                <a:lnTo>
                  <a:pt x="499" y="4469"/>
                </a:lnTo>
                <a:lnTo>
                  <a:pt x="512" y="4455"/>
                </a:lnTo>
                <a:lnTo>
                  <a:pt x="789" y="4178"/>
                </a:lnTo>
                <a:lnTo>
                  <a:pt x="781" y="4157"/>
                </a:lnTo>
                <a:lnTo>
                  <a:pt x="774" y="4137"/>
                </a:lnTo>
                <a:lnTo>
                  <a:pt x="769" y="4116"/>
                </a:lnTo>
                <a:lnTo>
                  <a:pt x="765" y="4095"/>
                </a:lnTo>
                <a:lnTo>
                  <a:pt x="763" y="4075"/>
                </a:lnTo>
                <a:lnTo>
                  <a:pt x="762" y="4053"/>
                </a:lnTo>
                <a:lnTo>
                  <a:pt x="763" y="4032"/>
                </a:lnTo>
                <a:lnTo>
                  <a:pt x="765" y="4010"/>
                </a:lnTo>
                <a:lnTo>
                  <a:pt x="770" y="3990"/>
                </a:lnTo>
                <a:lnTo>
                  <a:pt x="775" y="3969"/>
                </a:lnTo>
                <a:lnTo>
                  <a:pt x="782" y="3948"/>
                </a:lnTo>
                <a:lnTo>
                  <a:pt x="791" y="3929"/>
                </a:lnTo>
                <a:lnTo>
                  <a:pt x="803" y="3910"/>
                </a:lnTo>
                <a:lnTo>
                  <a:pt x="815" y="3891"/>
                </a:lnTo>
                <a:lnTo>
                  <a:pt x="828" y="3874"/>
                </a:lnTo>
                <a:lnTo>
                  <a:pt x="843" y="3857"/>
                </a:lnTo>
                <a:lnTo>
                  <a:pt x="2850" y="1851"/>
                </a:lnTo>
                <a:lnTo>
                  <a:pt x="3372" y="2374"/>
                </a:lnTo>
                <a:lnTo>
                  <a:pt x="1366" y="4379"/>
                </a:lnTo>
                <a:close/>
              </a:path>
            </a:pathLst>
          </a:custGeom>
          <a:solidFill>
            <a:srgbClr val="EFB336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98" y="2719272"/>
            <a:ext cx="612639" cy="612639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241479" y="1943100"/>
            <a:ext cx="182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使用颜色自定义滑块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592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42150" y="2894520"/>
            <a:ext cx="620379" cy="106565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5856806" y="2894520"/>
            <a:ext cx="620379" cy="10656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6471462" y="2894520"/>
            <a:ext cx="620379" cy="10656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7086118" y="2894520"/>
            <a:ext cx="620379" cy="1065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/>
          <p:cNvSpPr/>
          <p:nvPr/>
        </p:nvSpPr>
        <p:spPr>
          <a:xfrm flipH="1">
            <a:off x="5242149" y="1673291"/>
            <a:ext cx="2464347" cy="343610"/>
          </a:xfrm>
          <a:prstGeom prst="parallelogram">
            <a:avLst>
              <a:gd name="adj" fmla="val 3811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5339229" y="1691208"/>
            <a:ext cx="2367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使用颜色自定义滑块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30" y="155290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9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77" y="1527175"/>
            <a:ext cx="2318843" cy="327884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843068" y="2526664"/>
            <a:ext cx="1974494" cy="956603"/>
            <a:chOff x="2252194" y="1484143"/>
            <a:chExt cx="1974494" cy="956603"/>
          </a:xfrm>
        </p:grpSpPr>
        <p:sp>
          <p:nvSpPr>
            <p:cNvPr id="11" name="矩形 10"/>
            <p:cNvSpPr/>
            <p:nvPr/>
          </p:nvSpPr>
          <p:spPr>
            <a:xfrm>
              <a:off x="2252194" y="1484143"/>
              <a:ext cx="751586" cy="9566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3411416" y="1484143"/>
              <a:ext cx="407636" cy="9566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3003780" y="1484143"/>
              <a:ext cx="407636" cy="9566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3819052" y="1484143"/>
              <a:ext cx="407636" cy="95660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平行四边形 52"/>
          <p:cNvSpPr/>
          <p:nvPr/>
        </p:nvSpPr>
        <p:spPr>
          <a:xfrm flipH="1">
            <a:off x="4598142" y="1527175"/>
            <a:ext cx="2464347" cy="343610"/>
          </a:xfrm>
          <a:prstGeom prst="parallelogram">
            <a:avLst>
              <a:gd name="adj" fmla="val 3811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4695222" y="1545092"/>
            <a:ext cx="2367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</a:rPr>
              <a:t>从好的设计取色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0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137144" y="2054125"/>
            <a:ext cx="4731530" cy="954401"/>
            <a:chOff x="1718131" y="1762287"/>
            <a:chExt cx="5711370" cy="520534"/>
          </a:xfrm>
        </p:grpSpPr>
        <p:sp>
          <p:nvSpPr>
            <p:cNvPr id="30" name="矩形 29"/>
            <p:cNvSpPr/>
            <p:nvPr/>
          </p:nvSpPr>
          <p:spPr>
            <a:xfrm>
              <a:off x="2582696" y="1762287"/>
              <a:ext cx="4846805" cy="5205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718131" y="1762287"/>
              <a:ext cx="868813" cy="520534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2175296" y="2241565"/>
            <a:ext cx="64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/>
                </a:solidFill>
              </a:rPr>
              <a:t>配色原则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02545" y="2203674"/>
            <a:ext cx="3399712" cy="622666"/>
            <a:chOff x="3102545" y="2172299"/>
            <a:chExt cx="3399712" cy="622666"/>
          </a:xfrm>
        </p:grpSpPr>
        <p:sp>
          <p:nvSpPr>
            <p:cNvPr id="27" name="TextBox 6"/>
            <p:cNvSpPr txBox="1"/>
            <p:nvPr/>
          </p:nvSpPr>
          <p:spPr>
            <a:xfrm>
              <a:off x="3102545" y="2172299"/>
              <a:ext cx="3399712" cy="331535"/>
            </a:xfrm>
            <a:prstGeom prst="rect">
              <a:avLst/>
            </a:prstGeom>
            <a:noFill/>
          </p:spPr>
          <p:txBody>
            <a:bodyPr wrap="square" lIns="86328" tIns="43165" rIns="86328" bIns="4316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一套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需要有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个主色，搭配</a:t>
              </a:r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2-3</a:t>
              </a: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种辅色。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6"/>
            <p:cNvSpPr txBox="1"/>
            <p:nvPr/>
          </p:nvSpPr>
          <p:spPr>
            <a:xfrm>
              <a:off x="3102545" y="2463430"/>
              <a:ext cx="3399712" cy="331535"/>
            </a:xfrm>
            <a:prstGeom prst="rect">
              <a:avLst/>
            </a:prstGeom>
            <a:noFill/>
          </p:spPr>
          <p:txBody>
            <a:bodyPr wrap="square" lIns="86328" tIns="43165" rIns="86328" bIns="43165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搭配</a:t>
              </a:r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颜色时要考虑演示效果，要保证观众能看清。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8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圆角矩形 62"/>
          <p:cNvSpPr/>
          <p:nvPr/>
        </p:nvSpPr>
        <p:spPr>
          <a:xfrm>
            <a:off x="5286775" y="1524000"/>
            <a:ext cx="2971400" cy="3217362"/>
          </a:xfrm>
          <a:prstGeom prst="roundRect">
            <a:avLst>
              <a:gd name="adj" fmla="val 705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51870" y="1527175"/>
            <a:ext cx="4095118" cy="947243"/>
            <a:chOff x="3299395" y="1266798"/>
            <a:chExt cx="4095118" cy="947243"/>
          </a:xfrm>
        </p:grpSpPr>
        <p:sp>
          <p:nvSpPr>
            <p:cNvPr id="19" name="矩形 18"/>
            <p:cNvSpPr/>
            <p:nvPr/>
          </p:nvSpPr>
          <p:spPr>
            <a:xfrm>
              <a:off x="3454383" y="1270304"/>
              <a:ext cx="1143624" cy="38635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5715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20" name="矩形 19"/>
            <p:cNvSpPr/>
            <p:nvPr/>
          </p:nvSpPr>
          <p:spPr>
            <a:xfrm>
              <a:off x="3708073" y="1266798"/>
              <a:ext cx="76174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500" b="1" dirty="0">
                  <a:solidFill>
                    <a:schemeClr val="bg1"/>
                  </a:solidFill>
                  <a:ea typeface="微软雅黑" panose="020B0503020204020204" charset="-122"/>
                </a:rPr>
                <a:t>方法一</a:t>
              </a:r>
              <a:endParaRPr lang="en-US" altLang="zh-CN" sz="15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299395" y="1844709"/>
              <a:ext cx="4095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“开始”选项卡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“绘图”</a:t>
              </a:r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功能组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51870" y="2993284"/>
            <a:ext cx="4168205" cy="891689"/>
            <a:chOff x="3299395" y="2732907"/>
            <a:chExt cx="4168205" cy="891689"/>
          </a:xfrm>
        </p:grpSpPr>
        <p:sp>
          <p:nvSpPr>
            <p:cNvPr id="23" name="矩形 22"/>
            <p:cNvSpPr/>
            <p:nvPr/>
          </p:nvSpPr>
          <p:spPr>
            <a:xfrm>
              <a:off x="3517132" y="2744717"/>
              <a:ext cx="1143624" cy="38635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5715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08073" y="2732907"/>
              <a:ext cx="761747" cy="392415"/>
            </a:xfrm>
            <a:prstGeom prst="rect">
              <a:avLst/>
            </a:prstGeom>
            <a:noFill/>
            <a:ln w="5715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ea typeface="微软雅黑" panose="020B0503020204020204" charset="-122"/>
                </a:rPr>
                <a:t>方法二</a:t>
              </a:r>
              <a:endParaRPr lang="en-US" altLang="zh-CN" sz="15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299395" y="3255264"/>
              <a:ext cx="4168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“插入”选项卡  </a:t>
              </a:r>
              <a:r>
                <a: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“形状” 功能组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572026" y="1739672"/>
            <a:ext cx="681745" cy="871799"/>
            <a:chOff x="4912932" y="1440907"/>
            <a:chExt cx="681745" cy="871799"/>
          </a:xfrm>
        </p:grpSpPr>
        <p:sp>
          <p:nvSpPr>
            <p:cNvPr id="28" name="矩形 27"/>
            <p:cNvSpPr/>
            <p:nvPr/>
          </p:nvSpPr>
          <p:spPr>
            <a:xfrm>
              <a:off x="4912932" y="2004032"/>
              <a:ext cx="681745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a typeface="微软雅黑" panose="020B0503020204020204" charset="-122"/>
                </a:rPr>
                <a:t>线条</a:t>
              </a:r>
              <a:endParaRPr lang="en-US" altLang="zh-CN" sz="12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cxnSp>
          <p:nvCxnSpPr>
            <p:cNvPr id="33" name="肘形连接符 32"/>
            <p:cNvCxnSpPr/>
            <p:nvPr/>
          </p:nvCxnSpPr>
          <p:spPr>
            <a:xfrm>
              <a:off x="4950549" y="1440907"/>
              <a:ext cx="606511" cy="38691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5531202" y="2863066"/>
            <a:ext cx="681745" cy="678024"/>
            <a:chOff x="4865434" y="2945395"/>
            <a:chExt cx="681745" cy="678024"/>
          </a:xfrm>
        </p:grpSpPr>
        <p:sp>
          <p:nvSpPr>
            <p:cNvPr id="45" name="右箭头 44"/>
            <p:cNvSpPr/>
            <p:nvPr/>
          </p:nvSpPr>
          <p:spPr>
            <a:xfrm>
              <a:off x="4952419" y="2945395"/>
              <a:ext cx="507774" cy="25858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1" name="矩形 50"/>
            <p:cNvSpPr/>
            <p:nvPr/>
          </p:nvSpPr>
          <p:spPr>
            <a:xfrm>
              <a:off x="4865434" y="3314745"/>
              <a:ext cx="681745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a typeface="微软雅黑" panose="020B0503020204020204" charset="-122"/>
                </a:rPr>
                <a:t>箭头</a:t>
              </a:r>
              <a:endParaRPr lang="en-US" altLang="zh-CN" sz="12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87820" y="1838148"/>
            <a:ext cx="681745" cy="767866"/>
            <a:chOff x="6573891" y="1544840"/>
            <a:chExt cx="681745" cy="767866"/>
          </a:xfrm>
        </p:grpSpPr>
        <p:sp>
          <p:nvSpPr>
            <p:cNvPr id="34" name="矩形 33"/>
            <p:cNvSpPr/>
            <p:nvPr/>
          </p:nvSpPr>
          <p:spPr>
            <a:xfrm>
              <a:off x="6660876" y="1544840"/>
              <a:ext cx="507774" cy="34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3" name="矩形 52"/>
            <p:cNvSpPr/>
            <p:nvPr/>
          </p:nvSpPr>
          <p:spPr>
            <a:xfrm>
              <a:off x="6573891" y="2004032"/>
              <a:ext cx="681745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a typeface="微软雅黑" panose="020B0503020204020204" charset="-122"/>
                </a:rPr>
                <a:t>矩形</a:t>
              </a:r>
              <a:endParaRPr lang="en-US" altLang="zh-CN" sz="12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25289" y="1843605"/>
            <a:ext cx="1104767" cy="767866"/>
            <a:chOff x="8261185" y="1544840"/>
            <a:chExt cx="1142382" cy="767866"/>
          </a:xfrm>
        </p:grpSpPr>
        <p:sp>
          <p:nvSpPr>
            <p:cNvPr id="35" name="椭圆 34"/>
            <p:cNvSpPr/>
            <p:nvPr/>
          </p:nvSpPr>
          <p:spPr>
            <a:xfrm>
              <a:off x="8568377" y="1544840"/>
              <a:ext cx="527998" cy="3481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4" name="矩形 53"/>
            <p:cNvSpPr/>
            <p:nvPr/>
          </p:nvSpPr>
          <p:spPr>
            <a:xfrm>
              <a:off x="8261185" y="2004032"/>
              <a:ext cx="1142382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a typeface="微软雅黑" panose="020B0503020204020204" charset="-122"/>
                </a:rPr>
                <a:t>基本形状</a:t>
              </a:r>
              <a:endParaRPr lang="en-US" altLang="zh-CN" sz="12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57501" y="2788028"/>
            <a:ext cx="1142382" cy="753062"/>
            <a:chOff x="6388243" y="2921378"/>
            <a:chExt cx="1142382" cy="753062"/>
          </a:xfrm>
        </p:grpSpPr>
        <p:sp>
          <p:nvSpPr>
            <p:cNvPr id="46" name="乘号 45"/>
            <p:cNvSpPr/>
            <p:nvPr/>
          </p:nvSpPr>
          <p:spPr>
            <a:xfrm>
              <a:off x="6609398" y="2921378"/>
              <a:ext cx="700073" cy="456956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5" name="矩形 54"/>
            <p:cNvSpPr/>
            <p:nvPr/>
          </p:nvSpPr>
          <p:spPr>
            <a:xfrm>
              <a:off x="6388243" y="3365766"/>
              <a:ext cx="1142382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a typeface="微软雅黑" panose="020B0503020204020204" charset="-122"/>
                </a:rPr>
                <a:t>运算符号</a:t>
              </a:r>
              <a:endParaRPr lang="en-US" altLang="zh-CN" sz="12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32820" y="2847882"/>
            <a:ext cx="912064" cy="709799"/>
            <a:chOff x="8299038" y="2942195"/>
            <a:chExt cx="912064" cy="709799"/>
          </a:xfrm>
        </p:grpSpPr>
        <p:sp>
          <p:nvSpPr>
            <p:cNvPr id="47" name="流程图: 存储数据 46"/>
            <p:cNvSpPr/>
            <p:nvPr/>
          </p:nvSpPr>
          <p:spPr>
            <a:xfrm>
              <a:off x="8480071" y="2942195"/>
              <a:ext cx="549998" cy="304667"/>
            </a:xfrm>
            <a:prstGeom prst="flowChartOnlineStorag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7" name="矩形 56"/>
            <p:cNvSpPr/>
            <p:nvPr/>
          </p:nvSpPr>
          <p:spPr>
            <a:xfrm>
              <a:off x="8299038" y="3343320"/>
              <a:ext cx="912064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a typeface="微软雅黑" panose="020B0503020204020204" charset="-122"/>
                </a:rPr>
                <a:t>流程图</a:t>
              </a:r>
              <a:endParaRPr lang="en-US" altLang="zh-CN" sz="12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314562" y="3779768"/>
            <a:ext cx="1142382" cy="797449"/>
            <a:chOff x="4751780" y="4272280"/>
            <a:chExt cx="1142382" cy="797449"/>
          </a:xfrm>
        </p:grpSpPr>
        <p:sp>
          <p:nvSpPr>
            <p:cNvPr id="48" name="十角星 47"/>
            <p:cNvSpPr/>
            <p:nvPr/>
          </p:nvSpPr>
          <p:spPr>
            <a:xfrm>
              <a:off x="5049840" y="4272280"/>
              <a:ext cx="546263" cy="401890"/>
            </a:xfrm>
            <a:prstGeom prst="star10">
              <a:avLst>
                <a:gd name="adj" fmla="val 20653"/>
                <a:gd name="hf" fmla="val 105146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2" name="矩形 51"/>
            <p:cNvSpPr/>
            <p:nvPr/>
          </p:nvSpPr>
          <p:spPr>
            <a:xfrm>
              <a:off x="4751780" y="4737330"/>
              <a:ext cx="1142382" cy="3323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a typeface="微软雅黑" panose="020B0503020204020204" charset="-122"/>
                </a:rPr>
                <a:t>星与旗帜</a:t>
              </a:r>
              <a:endParaRPr lang="en-US" altLang="zh-CN" sz="12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387820" y="3852849"/>
            <a:ext cx="681745" cy="724368"/>
            <a:chOff x="6613102" y="4278829"/>
            <a:chExt cx="681745" cy="724368"/>
          </a:xfrm>
        </p:grpSpPr>
        <p:sp>
          <p:nvSpPr>
            <p:cNvPr id="49" name="圆角矩形标注 48"/>
            <p:cNvSpPr/>
            <p:nvPr/>
          </p:nvSpPr>
          <p:spPr>
            <a:xfrm>
              <a:off x="6709225" y="4278829"/>
              <a:ext cx="489498" cy="307639"/>
            </a:xfrm>
            <a:prstGeom prst="wedgeRoundRectCallou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6" name="矩形 55"/>
            <p:cNvSpPr/>
            <p:nvPr/>
          </p:nvSpPr>
          <p:spPr>
            <a:xfrm>
              <a:off x="6613102" y="4694523"/>
              <a:ext cx="681745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a typeface="微软雅黑" panose="020B0503020204020204" charset="-122"/>
                </a:rPr>
                <a:t>标注</a:t>
              </a:r>
              <a:endParaRPr lang="en-US" altLang="zh-CN" sz="12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061333" y="3865201"/>
            <a:ext cx="1142382" cy="712016"/>
            <a:chOff x="8268318" y="4278606"/>
            <a:chExt cx="1142382" cy="712016"/>
          </a:xfrm>
        </p:grpSpPr>
        <p:sp>
          <p:nvSpPr>
            <p:cNvPr id="50" name="动作按钮: 后退或前一项 49">
              <a:hlinkClick r:id="" action="ppaction://hlinkshowjump?jump=previousslide" highlightClick="1"/>
            </p:cNvPr>
            <p:cNvSpPr/>
            <p:nvPr/>
          </p:nvSpPr>
          <p:spPr>
            <a:xfrm>
              <a:off x="8594760" y="4278606"/>
              <a:ext cx="489498" cy="310821"/>
            </a:xfrm>
            <a:prstGeom prst="actionButtonBackPrevious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8" name="矩形 57"/>
            <p:cNvSpPr/>
            <p:nvPr/>
          </p:nvSpPr>
          <p:spPr>
            <a:xfrm>
              <a:off x="8268318" y="4681948"/>
              <a:ext cx="1142382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  <a:ea typeface="微软雅黑" panose="020B0503020204020204" charset="-122"/>
                </a:rPr>
                <a:t>动作按钮</a:t>
              </a:r>
              <a:endParaRPr lang="en-US" altLang="zh-CN" sz="1200" b="1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6507410" y="926916"/>
            <a:ext cx="1679423" cy="597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24">
              <a:lnSpc>
                <a:spcPct val="130000"/>
              </a:lnSpc>
            </a:pPr>
            <a:r>
              <a:rPr lang="en-US" altLang="zh-CN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153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3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79842" y="1456639"/>
            <a:ext cx="298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/>
              <a:t>问题：怎么画圆？</a:t>
            </a:r>
            <a:endParaRPr lang="zh-CN" altLang="en-US" sz="2400" dirty="0"/>
          </a:p>
        </p:txBody>
      </p:sp>
      <p:sp>
        <p:nvSpPr>
          <p:cNvPr id="27" name="矩形 26"/>
          <p:cNvSpPr/>
          <p:nvPr/>
        </p:nvSpPr>
        <p:spPr>
          <a:xfrm>
            <a:off x="1119188" y="2067733"/>
            <a:ext cx="6905625" cy="2821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2568673" y="2358866"/>
            <a:ext cx="3968555" cy="527587"/>
            <a:chOff x="2952750" y="2139791"/>
            <a:chExt cx="3968555" cy="527587"/>
          </a:xfrm>
        </p:grpSpPr>
        <p:sp>
          <p:nvSpPr>
            <p:cNvPr id="62" name="矩形 61"/>
            <p:cNvSpPr/>
            <p:nvPr/>
          </p:nvSpPr>
          <p:spPr>
            <a:xfrm>
              <a:off x="5541999" y="2139791"/>
              <a:ext cx="1379306" cy="52758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5715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2952750" y="2207371"/>
              <a:ext cx="258925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00" b="1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</a:rPr>
                <a:t>拖动鼠标同时按住</a:t>
              </a: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763363" y="2224410"/>
              <a:ext cx="1069928" cy="415498"/>
              <a:chOff x="5762532" y="2250757"/>
              <a:chExt cx="1069928" cy="415498"/>
            </a:xfrm>
          </p:grpSpPr>
          <p:sp>
            <p:nvSpPr>
              <p:cNvPr id="64" name="文本框 63"/>
              <p:cNvSpPr txBox="1"/>
              <p:nvPr/>
            </p:nvSpPr>
            <p:spPr>
              <a:xfrm>
                <a:off x="5935644" y="2250757"/>
                <a:ext cx="89681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Shift</a:t>
                </a:r>
                <a:endParaRPr lang="zh-CN" altLang="en-US" sz="2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上箭头 21"/>
              <p:cNvSpPr/>
              <p:nvPr/>
            </p:nvSpPr>
            <p:spPr>
              <a:xfrm>
                <a:off x="5762532" y="2297823"/>
                <a:ext cx="173112" cy="288000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3"/>
          <a:srcRect l="15926" t="11337" r="70648" b="29897"/>
          <a:stretch/>
        </p:blipFill>
        <p:spPr>
          <a:xfrm>
            <a:off x="6418749" y="1171562"/>
            <a:ext cx="1509955" cy="371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/>
        </p:nvSpPr>
        <p:spPr>
          <a:xfrm>
            <a:off x="2920409" y="3110512"/>
            <a:ext cx="5484107" cy="1823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20409" y="1181438"/>
            <a:ext cx="5484107" cy="1823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2" name="饼形 61"/>
          <p:cNvSpPr/>
          <p:nvPr/>
        </p:nvSpPr>
        <p:spPr>
          <a:xfrm>
            <a:off x="664286" y="2183343"/>
            <a:ext cx="1643946" cy="1643946"/>
          </a:xfrm>
          <a:prstGeom prst="pie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1" name="矩形 60"/>
          <p:cNvSpPr/>
          <p:nvPr/>
        </p:nvSpPr>
        <p:spPr>
          <a:xfrm>
            <a:off x="4144764" y="3291986"/>
            <a:ext cx="2300630" cy="362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24">
              <a:lnSpc>
                <a:spcPct val="130000"/>
              </a:lnSpc>
            </a:pPr>
            <a:r>
              <a:rPr lang="zh-CN" altLang="en-US" sz="1500" b="1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设置类型、颜色等属性。</a:t>
            </a:r>
            <a:endParaRPr lang="en-US" altLang="zh-CN" sz="1500" b="1" dirty="0">
              <a:solidFill>
                <a:schemeClr val="bg1">
                  <a:lumMod val="50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177958" y="3280444"/>
            <a:ext cx="777847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charset="-122"/>
              </a:rPr>
              <a:t>填充</a:t>
            </a:r>
          </a:p>
        </p:txBody>
      </p:sp>
      <p:sp>
        <p:nvSpPr>
          <p:cNvPr id="70" name="矩形 69"/>
          <p:cNvSpPr/>
          <p:nvPr/>
        </p:nvSpPr>
        <p:spPr>
          <a:xfrm>
            <a:off x="4144764" y="3836006"/>
            <a:ext cx="2877711" cy="362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24">
              <a:lnSpc>
                <a:spcPct val="130000"/>
              </a:lnSpc>
            </a:pPr>
            <a:r>
              <a:rPr lang="zh-CN" altLang="en-US" sz="1500" b="1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设置粗细、线性、颜色等属性。</a:t>
            </a:r>
            <a:endParaRPr lang="en-US" altLang="zh-CN" sz="1500" b="1" dirty="0">
              <a:solidFill>
                <a:schemeClr val="bg1">
                  <a:lumMod val="50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177958" y="4388222"/>
            <a:ext cx="777847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charset="-122"/>
              </a:rPr>
              <a:t>效果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3177958" y="3824464"/>
            <a:ext cx="777847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charset="-122"/>
              </a:rPr>
              <a:t>线条</a:t>
            </a:r>
          </a:p>
        </p:txBody>
      </p:sp>
      <p:sp>
        <p:nvSpPr>
          <p:cNvPr id="73" name="矩形 72"/>
          <p:cNvSpPr/>
          <p:nvPr/>
        </p:nvSpPr>
        <p:spPr>
          <a:xfrm>
            <a:off x="4144764" y="4399764"/>
            <a:ext cx="4259752" cy="362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24">
              <a:lnSpc>
                <a:spcPct val="130000"/>
              </a:lnSpc>
            </a:pPr>
            <a:r>
              <a:rPr lang="zh-CN" altLang="en-US" sz="1500" b="1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阴影、映像、发光、柔化边缘、棱台、三维</a:t>
            </a:r>
            <a:r>
              <a:rPr lang="zh-CN" altLang="en-US" sz="1500" b="1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</a:rPr>
              <a:t>旋转</a:t>
            </a:r>
            <a:endParaRPr lang="en-US" altLang="zh-CN" sz="1500" b="1" dirty="0">
              <a:solidFill>
                <a:schemeClr val="bg1">
                  <a:lumMod val="50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828734" y="1585988"/>
            <a:ext cx="1401731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charset="-122"/>
              </a:rPr>
              <a:t>纵向拉伸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4828734" y="2110770"/>
            <a:ext cx="1401731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charset="-122"/>
              </a:rPr>
              <a:t>改变形态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3177959" y="2110770"/>
            <a:ext cx="1401731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charset="-122"/>
              </a:rPr>
              <a:t>放大缩小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6479509" y="2110770"/>
            <a:ext cx="1401731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charset="-122"/>
              </a:rPr>
              <a:t>旋转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3177959" y="1585988"/>
            <a:ext cx="1401731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a typeface="微软雅黑" panose="020B0503020204020204" charset="-122"/>
              </a:rPr>
              <a:t>横向拉伸</a:t>
            </a:r>
          </a:p>
        </p:txBody>
      </p:sp>
    </p:spTree>
    <p:extLst>
      <p:ext uri="{BB962C8B-B14F-4D97-AF65-F5344CB8AC3E}">
        <p14:creationId xmlns:p14="http://schemas.microsoft.com/office/powerpoint/2010/main" val="403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47330" y="340242"/>
            <a:ext cx="723014" cy="723014"/>
            <a:chOff x="347330" y="340242"/>
            <a:chExt cx="723014" cy="723014"/>
          </a:xfrm>
        </p:grpSpPr>
        <p:sp>
          <p:nvSpPr>
            <p:cNvPr id="5" name="椭圆 4"/>
            <p:cNvSpPr/>
            <p:nvPr/>
          </p:nvSpPr>
          <p:spPr>
            <a:xfrm>
              <a:off x="347330" y="340242"/>
              <a:ext cx="723014" cy="723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86316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对比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316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Contrast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53116" y="340242"/>
            <a:ext cx="723014" cy="723014"/>
            <a:chOff x="1472609" y="340242"/>
            <a:chExt cx="723014" cy="723014"/>
          </a:xfrm>
        </p:grpSpPr>
        <p:sp>
          <p:nvSpPr>
            <p:cNvPr id="10" name="椭圆 9"/>
            <p:cNvSpPr/>
            <p:nvPr/>
          </p:nvSpPr>
          <p:spPr>
            <a:xfrm>
              <a:off x="1472609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11595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重复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72609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Repetition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58902" y="340242"/>
            <a:ext cx="723014" cy="723014"/>
            <a:chOff x="2578395" y="340242"/>
            <a:chExt cx="723014" cy="723014"/>
          </a:xfrm>
        </p:grpSpPr>
        <p:sp>
          <p:nvSpPr>
            <p:cNvPr id="14" name="椭圆 13"/>
            <p:cNvSpPr/>
            <p:nvPr/>
          </p:nvSpPr>
          <p:spPr>
            <a:xfrm>
              <a:off x="2578395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17381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对齐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78395" y="704451"/>
              <a:ext cx="7230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Alignment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4688" y="340242"/>
            <a:ext cx="723014" cy="723014"/>
            <a:chOff x="3664688" y="340242"/>
            <a:chExt cx="723014" cy="723014"/>
          </a:xfrm>
        </p:grpSpPr>
        <p:sp>
          <p:nvSpPr>
            <p:cNvPr id="18" name="椭圆 17"/>
            <p:cNvSpPr/>
            <p:nvPr/>
          </p:nvSpPr>
          <p:spPr>
            <a:xfrm>
              <a:off x="3664688" y="340242"/>
              <a:ext cx="723014" cy="723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3674" y="443865"/>
              <a:ext cx="645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亲密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703674" y="704451"/>
              <a:ext cx="645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Proximity</a:t>
              </a:r>
              <a:endPara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>
            <a:off x="2488018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615069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742120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869171" y="1842976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/>
          <p:cNvSpPr/>
          <p:nvPr/>
        </p:nvSpPr>
        <p:spPr>
          <a:xfrm>
            <a:off x="2488018" y="2618783"/>
            <a:ext cx="673395" cy="67339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488018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3615069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4742120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869171" y="2618783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615069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742120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5869171" y="3394590"/>
            <a:ext cx="673395" cy="6733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5882" y="1472210"/>
            <a:ext cx="4352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/>
              <a:t>问题：画出下图需要多长时间？</a:t>
            </a:r>
            <a:endParaRPr lang="zh-CN" altLang="en-US" sz="2400" dirty="0"/>
          </a:p>
        </p:txBody>
      </p:sp>
      <p:sp>
        <p:nvSpPr>
          <p:cNvPr id="27" name="矩形 26"/>
          <p:cNvSpPr/>
          <p:nvPr/>
        </p:nvSpPr>
        <p:spPr>
          <a:xfrm>
            <a:off x="1119187" y="2102109"/>
            <a:ext cx="6905625" cy="2821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99161" y="2511063"/>
            <a:ext cx="4545675" cy="2040316"/>
            <a:chOff x="2299161" y="2511063"/>
            <a:chExt cx="4545675" cy="2040316"/>
          </a:xfrm>
        </p:grpSpPr>
        <p:sp>
          <p:nvSpPr>
            <p:cNvPr id="66" name="椭圆 65"/>
            <p:cNvSpPr/>
            <p:nvPr/>
          </p:nvSpPr>
          <p:spPr>
            <a:xfrm>
              <a:off x="2299161" y="2511063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24" name="椭圆 23"/>
            <p:cNvSpPr/>
            <p:nvPr/>
          </p:nvSpPr>
          <p:spPr>
            <a:xfrm>
              <a:off x="2897960" y="2511063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25" name="椭圆 24"/>
            <p:cNvSpPr/>
            <p:nvPr/>
          </p:nvSpPr>
          <p:spPr>
            <a:xfrm>
              <a:off x="3496759" y="2511063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28" name="椭圆 27"/>
            <p:cNvSpPr/>
            <p:nvPr/>
          </p:nvSpPr>
          <p:spPr>
            <a:xfrm>
              <a:off x="4095558" y="2511063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29" name="椭圆 28"/>
            <p:cNvSpPr/>
            <p:nvPr/>
          </p:nvSpPr>
          <p:spPr>
            <a:xfrm>
              <a:off x="4694357" y="2511063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31" name="椭圆 30"/>
            <p:cNvSpPr/>
            <p:nvPr/>
          </p:nvSpPr>
          <p:spPr>
            <a:xfrm>
              <a:off x="5293156" y="2511063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32" name="椭圆 31"/>
            <p:cNvSpPr/>
            <p:nvPr/>
          </p:nvSpPr>
          <p:spPr>
            <a:xfrm>
              <a:off x="5891955" y="2511063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33" name="椭圆 32"/>
            <p:cNvSpPr/>
            <p:nvPr/>
          </p:nvSpPr>
          <p:spPr>
            <a:xfrm>
              <a:off x="6490754" y="2511063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34" name="椭圆 33"/>
            <p:cNvSpPr/>
            <p:nvPr/>
          </p:nvSpPr>
          <p:spPr>
            <a:xfrm>
              <a:off x="2299161" y="3073141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35" name="椭圆 34"/>
            <p:cNvSpPr/>
            <p:nvPr/>
          </p:nvSpPr>
          <p:spPr>
            <a:xfrm>
              <a:off x="2897960" y="3073141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45" name="椭圆 44"/>
            <p:cNvSpPr/>
            <p:nvPr/>
          </p:nvSpPr>
          <p:spPr>
            <a:xfrm>
              <a:off x="3496759" y="3073141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46" name="椭圆 45"/>
            <p:cNvSpPr/>
            <p:nvPr/>
          </p:nvSpPr>
          <p:spPr>
            <a:xfrm>
              <a:off x="4095558" y="3073141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47" name="等腰三角形 46"/>
            <p:cNvSpPr/>
            <p:nvPr/>
          </p:nvSpPr>
          <p:spPr>
            <a:xfrm>
              <a:off x="4694357" y="3073141"/>
              <a:ext cx="354082" cy="354082"/>
            </a:xfrm>
            <a:prstGeom prst="triangl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48" name="椭圆 47"/>
            <p:cNvSpPr/>
            <p:nvPr/>
          </p:nvSpPr>
          <p:spPr>
            <a:xfrm>
              <a:off x="5293156" y="3073141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49" name="椭圆 48"/>
            <p:cNvSpPr/>
            <p:nvPr/>
          </p:nvSpPr>
          <p:spPr>
            <a:xfrm>
              <a:off x="5891955" y="3073141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0" name="椭圆 49"/>
            <p:cNvSpPr/>
            <p:nvPr/>
          </p:nvSpPr>
          <p:spPr>
            <a:xfrm>
              <a:off x="6490754" y="3073141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1" name="椭圆 50"/>
            <p:cNvSpPr/>
            <p:nvPr/>
          </p:nvSpPr>
          <p:spPr>
            <a:xfrm>
              <a:off x="2299161" y="3635219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2" name="椭圆 51"/>
            <p:cNvSpPr/>
            <p:nvPr/>
          </p:nvSpPr>
          <p:spPr>
            <a:xfrm>
              <a:off x="2897960" y="3635219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3" name="椭圆 52"/>
            <p:cNvSpPr/>
            <p:nvPr/>
          </p:nvSpPr>
          <p:spPr>
            <a:xfrm>
              <a:off x="3496759" y="3635219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4" name="椭圆 53"/>
            <p:cNvSpPr/>
            <p:nvPr/>
          </p:nvSpPr>
          <p:spPr>
            <a:xfrm>
              <a:off x="4095558" y="3635219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5" name="椭圆 54"/>
            <p:cNvSpPr/>
            <p:nvPr/>
          </p:nvSpPr>
          <p:spPr>
            <a:xfrm>
              <a:off x="4694357" y="3635219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6" name="椭圆 55"/>
            <p:cNvSpPr/>
            <p:nvPr/>
          </p:nvSpPr>
          <p:spPr>
            <a:xfrm>
              <a:off x="5293156" y="3635219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7" name="椭圆 56"/>
            <p:cNvSpPr/>
            <p:nvPr/>
          </p:nvSpPr>
          <p:spPr>
            <a:xfrm>
              <a:off x="5891955" y="3635219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8" name="椭圆 57"/>
            <p:cNvSpPr/>
            <p:nvPr/>
          </p:nvSpPr>
          <p:spPr>
            <a:xfrm>
              <a:off x="6490754" y="3635219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59" name="椭圆 58"/>
            <p:cNvSpPr/>
            <p:nvPr/>
          </p:nvSpPr>
          <p:spPr>
            <a:xfrm>
              <a:off x="2299161" y="4197297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60" name="椭圆 59"/>
            <p:cNvSpPr/>
            <p:nvPr/>
          </p:nvSpPr>
          <p:spPr>
            <a:xfrm>
              <a:off x="2897960" y="4197297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61" name="椭圆 60"/>
            <p:cNvSpPr/>
            <p:nvPr/>
          </p:nvSpPr>
          <p:spPr>
            <a:xfrm>
              <a:off x="3496759" y="4197297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63" name="椭圆 62"/>
            <p:cNvSpPr/>
            <p:nvPr/>
          </p:nvSpPr>
          <p:spPr>
            <a:xfrm>
              <a:off x="4095558" y="4197297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71" name="椭圆 70"/>
            <p:cNvSpPr/>
            <p:nvPr/>
          </p:nvSpPr>
          <p:spPr>
            <a:xfrm>
              <a:off x="4694357" y="4197297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72" name="椭圆 71"/>
            <p:cNvSpPr/>
            <p:nvPr/>
          </p:nvSpPr>
          <p:spPr>
            <a:xfrm>
              <a:off x="5293156" y="4197297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73" name="椭圆 72"/>
            <p:cNvSpPr/>
            <p:nvPr/>
          </p:nvSpPr>
          <p:spPr>
            <a:xfrm>
              <a:off x="5891955" y="4197297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  <p:sp>
          <p:nvSpPr>
            <p:cNvPr id="74" name="椭圆 73"/>
            <p:cNvSpPr/>
            <p:nvPr/>
          </p:nvSpPr>
          <p:spPr>
            <a:xfrm>
              <a:off x="6490754" y="4197297"/>
              <a:ext cx="354082" cy="354082"/>
            </a:xfrm>
            <a:prstGeom prst="ellipse">
              <a:avLst/>
            </a:prstGeom>
            <a:solidFill>
              <a:srgbClr val="007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/>
            </a:p>
          </p:txBody>
        </p:sp>
      </p:grpSp>
    </p:spTree>
    <p:extLst>
      <p:ext uri="{BB962C8B-B14F-4D97-AF65-F5344CB8AC3E}">
        <p14:creationId xmlns:p14="http://schemas.microsoft.com/office/powerpoint/2010/main" val="34461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接连接符 35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63265" y="4156074"/>
            <a:ext cx="4817471" cy="987425"/>
            <a:chOff x="2163265" y="4156074"/>
            <a:chExt cx="4817471" cy="987425"/>
          </a:xfrm>
        </p:grpSpPr>
        <p:sp>
          <p:nvSpPr>
            <p:cNvPr id="57" name="矩形 56"/>
            <p:cNvSpPr/>
            <p:nvPr/>
          </p:nvSpPr>
          <p:spPr>
            <a:xfrm>
              <a:off x="2163265" y="4156074"/>
              <a:ext cx="4817471" cy="9874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2633472" y="4260557"/>
              <a:ext cx="4080224" cy="40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6724">
                <a:lnSpc>
                  <a:spcPct val="130000"/>
                </a:lnSpc>
              </a:pPr>
              <a:r>
                <a:rPr lang="zh-CN" altLang="en-US" sz="1600" dirty="0">
                  <a:solidFill>
                    <a:srgbClr val="FFC000"/>
                  </a:solidFill>
                  <a:latin typeface="+mn-ea"/>
                </a:rPr>
                <a:t>操作</a:t>
              </a:r>
              <a:r>
                <a:rPr lang="zh-CN" altLang="en-US" sz="1600" dirty="0" smtClean="0">
                  <a:solidFill>
                    <a:srgbClr val="FFC000"/>
                  </a:solidFill>
                  <a:latin typeface="+mn-ea"/>
                </a:rPr>
                <a:t>一：</a:t>
              </a:r>
              <a:r>
                <a:rPr lang="en-US" altLang="zh-CN" sz="1600" dirty="0" err="1" smtClean="0">
                  <a:solidFill>
                    <a:srgbClr val="FFC000"/>
                  </a:solidFill>
                  <a:latin typeface="+mn-ea"/>
                </a:rPr>
                <a:t>Ctrl+Shift</a:t>
              </a:r>
              <a:r>
                <a:rPr lang="en-US" altLang="zh-CN" sz="1600" dirty="0" smtClean="0">
                  <a:solidFill>
                    <a:srgbClr val="FFC000"/>
                  </a:solidFill>
                  <a:latin typeface="+mn-ea"/>
                </a:rPr>
                <a:t> </a:t>
              </a:r>
              <a:r>
                <a:rPr lang="zh-CN" altLang="en-US" sz="1600" dirty="0" smtClean="0">
                  <a:solidFill>
                    <a:srgbClr val="FFC000"/>
                  </a:solidFill>
                  <a:latin typeface="+mn-ea"/>
                </a:rPr>
                <a:t>鼠标拖动复制 </a:t>
              </a:r>
              <a:r>
                <a:rPr lang="en-US" altLang="zh-CN" sz="1600" dirty="0" smtClean="0">
                  <a:solidFill>
                    <a:srgbClr val="FFC000"/>
                  </a:solidFill>
                  <a:latin typeface="+mn-ea"/>
                </a:rPr>
                <a:t>——</a:t>
              </a:r>
              <a:r>
                <a:rPr lang="zh-CN" altLang="en-US" sz="1600" dirty="0" smtClean="0">
                  <a:solidFill>
                    <a:srgbClr val="FFC000"/>
                  </a:solidFill>
                  <a:latin typeface="+mn-ea"/>
                </a:rPr>
                <a:t> </a:t>
              </a:r>
              <a:r>
                <a:rPr lang="en-US" altLang="zh-CN" sz="1600" dirty="0" smtClean="0">
                  <a:solidFill>
                    <a:srgbClr val="FFC000"/>
                  </a:solidFill>
                  <a:latin typeface="+mn-ea"/>
                </a:rPr>
                <a:t>F4</a:t>
              </a:r>
              <a:endParaRPr lang="en-US" altLang="zh-CN" sz="1600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2633472" y="4642247"/>
              <a:ext cx="4080224" cy="40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6724">
                <a:lnSpc>
                  <a:spcPct val="130000"/>
                </a:lnSpc>
              </a:pPr>
              <a:r>
                <a:rPr lang="zh-CN" altLang="en-US" sz="1600" dirty="0" smtClean="0">
                  <a:solidFill>
                    <a:srgbClr val="FFC000"/>
                  </a:solidFill>
                  <a:latin typeface="+mn-ea"/>
                </a:rPr>
                <a:t>操作二：格式</a:t>
              </a:r>
              <a:r>
                <a:rPr lang="en-US" altLang="zh-CN" sz="1600" dirty="0" smtClean="0">
                  <a:solidFill>
                    <a:srgbClr val="FFC000"/>
                  </a:solidFill>
                  <a:latin typeface="+mn-ea"/>
                </a:rPr>
                <a:t>——</a:t>
              </a:r>
              <a:r>
                <a:rPr lang="zh-CN" altLang="en-US" sz="1600" dirty="0" smtClean="0">
                  <a:solidFill>
                    <a:srgbClr val="FFC000"/>
                  </a:solidFill>
                  <a:latin typeface="+mn-ea"/>
                </a:rPr>
                <a:t>编辑形状</a:t>
              </a:r>
              <a:r>
                <a:rPr lang="en-US" altLang="zh-CN" sz="1600" dirty="0" smtClean="0">
                  <a:solidFill>
                    <a:srgbClr val="FFC000"/>
                  </a:solidFill>
                  <a:latin typeface="+mn-ea"/>
                </a:rPr>
                <a:t>——</a:t>
              </a:r>
              <a:r>
                <a:rPr lang="zh-CN" altLang="en-US" sz="1600" dirty="0" smtClean="0">
                  <a:solidFill>
                    <a:srgbClr val="FFC000"/>
                  </a:solidFill>
                  <a:latin typeface="+mn-ea"/>
                </a:rPr>
                <a:t>更改形状</a:t>
              </a:r>
              <a:endParaRPr lang="en-US" altLang="zh-CN" sz="1600" dirty="0">
                <a:solidFill>
                  <a:srgbClr val="FFC0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8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任意多边形 64"/>
          <p:cNvSpPr/>
          <p:nvPr/>
        </p:nvSpPr>
        <p:spPr>
          <a:xfrm rot="16200000">
            <a:off x="2200535" y="1332123"/>
            <a:ext cx="654149" cy="1457011"/>
          </a:xfrm>
          <a:custGeom>
            <a:avLst/>
            <a:gdLst>
              <a:gd name="connsiteX0" fmla="*/ 872198 w 872198"/>
              <a:gd name="connsiteY0" fmla="*/ 145369 h 1942680"/>
              <a:gd name="connsiteX1" fmla="*/ 872198 w 872198"/>
              <a:gd name="connsiteY1" fmla="*/ 1331740 h 1942680"/>
              <a:gd name="connsiteX2" fmla="*/ 726829 w 872198"/>
              <a:gd name="connsiteY2" fmla="*/ 1477109 h 1942680"/>
              <a:gd name="connsiteX3" fmla="*/ 627511 w 872198"/>
              <a:gd name="connsiteY3" fmla="*/ 1477109 h 1942680"/>
              <a:gd name="connsiteX4" fmla="*/ 851124 w 872198"/>
              <a:gd name="connsiteY4" fmla="*/ 1942680 h 1942680"/>
              <a:gd name="connsiteX5" fmla="*/ 13296 w 872198"/>
              <a:gd name="connsiteY5" fmla="*/ 1942680 h 1942680"/>
              <a:gd name="connsiteX6" fmla="*/ 236909 w 872198"/>
              <a:gd name="connsiteY6" fmla="*/ 1477109 h 1942680"/>
              <a:gd name="connsiteX7" fmla="*/ 145370 w 872198"/>
              <a:gd name="connsiteY7" fmla="*/ 1477109 h 1942680"/>
              <a:gd name="connsiteX8" fmla="*/ 0 w 872198"/>
              <a:gd name="connsiteY8" fmla="*/ 1331740 h 1942680"/>
              <a:gd name="connsiteX9" fmla="*/ 0 w 872198"/>
              <a:gd name="connsiteY9" fmla="*/ 145369 h 1942680"/>
              <a:gd name="connsiteX10" fmla="*/ 145370 w 872198"/>
              <a:gd name="connsiteY10" fmla="*/ 0 h 1942680"/>
              <a:gd name="connsiteX11" fmla="*/ 726829 w 872198"/>
              <a:gd name="connsiteY11" fmla="*/ 0 h 1942680"/>
              <a:gd name="connsiteX12" fmla="*/ 872198 w 872198"/>
              <a:gd name="connsiteY12" fmla="*/ 145369 h 194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2198" h="1942680">
                <a:moveTo>
                  <a:pt x="872198" y="145369"/>
                </a:moveTo>
                <a:lnTo>
                  <a:pt x="872198" y="1331740"/>
                </a:lnTo>
                <a:cubicBezTo>
                  <a:pt x="872198" y="1412025"/>
                  <a:pt x="807114" y="1477109"/>
                  <a:pt x="726829" y="1477109"/>
                </a:cubicBezTo>
                <a:lnTo>
                  <a:pt x="627511" y="1477109"/>
                </a:lnTo>
                <a:lnTo>
                  <a:pt x="851124" y="1942680"/>
                </a:lnTo>
                <a:lnTo>
                  <a:pt x="13296" y="1942680"/>
                </a:lnTo>
                <a:lnTo>
                  <a:pt x="236909" y="1477109"/>
                </a:lnTo>
                <a:lnTo>
                  <a:pt x="145370" y="1477109"/>
                </a:lnTo>
                <a:cubicBezTo>
                  <a:pt x="65085" y="1477109"/>
                  <a:pt x="0" y="1412025"/>
                  <a:pt x="0" y="1331740"/>
                </a:cubicBezTo>
                <a:lnTo>
                  <a:pt x="0" y="145369"/>
                </a:lnTo>
                <a:cubicBezTo>
                  <a:pt x="0" y="65084"/>
                  <a:pt x="65085" y="0"/>
                  <a:pt x="145370" y="0"/>
                </a:cubicBezTo>
                <a:lnTo>
                  <a:pt x="726829" y="0"/>
                </a:lnTo>
                <a:cubicBezTo>
                  <a:pt x="807114" y="0"/>
                  <a:pt x="872198" y="65084"/>
                  <a:pt x="872198" y="14536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cxnSp>
        <p:nvCxnSpPr>
          <p:cNvPr id="45" name="直接连接符 4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786370" y="1707972"/>
            <a:ext cx="1100517" cy="679731"/>
          </a:xfrm>
          <a:prstGeom prst="round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 rot="16200000">
            <a:off x="2690379" y="1790645"/>
            <a:ext cx="587080" cy="544391"/>
          </a:xfrm>
          <a:prstGeom prst="triangl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5149501" y="2080203"/>
            <a:ext cx="582627" cy="58262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5439257" y="1701511"/>
            <a:ext cx="757383" cy="757383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413569" y="2280649"/>
            <a:ext cx="1165253" cy="38218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6367289" y="2280648"/>
            <a:ext cx="382182" cy="38218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5996195" y="1899437"/>
            <a:ext cx="611631" cy="611631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149501" y="1699126"/>
            <a:ext cx="1599970" cy="961320"/>
            <a:chOff x="4890557" y="2516418"/>
            <a:chExt cx="1599970" cy="961320"/>
          </a:xfrm>
        </p:grpSpPr>
        <p:sp>
          <p:nvSpPr>
            <p:cNvPr id="71" name="椭圆 70"/>
            <p:cNvSpPr/>
            <p:nvPr/>
          </p:nvSpPr>
          <p:spPr>
            <a:xfrm>
              <a:off x="4890557" y="2895110"/>
              <a:ext cx="582627" cy="582627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5180313" y="2516418"/>
              <a:ext cx="757383" cy="757383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/>
            <p:cNvSpPr/>
            <p:nvPr/>
          </p:nvSpPr>
          <p:spPr>
            <a:xfrm>
              <a:off x="5154625" y="3095556"/>
              <a:ext cx="1165253" cy="38218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6108345" y="3095555"/>
              <a:ext cx="382182" cy="382182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5737251" y="2714344"/>
              <a:ext cx="611631" cy="611631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2028391" y="3930192"/>
            <a:ext cx="4817471" cy="1191209"/>
            <a:chOff x="2028391" y="3930192"/>
            <a:chExt cx="4817471" cy="1191209"/>
          </a:xfrm>
        </p:grpSpPr>
        <p:sp>
          <p:nvSpPr>
            <p:cNvPr id="26" name="矩形 25"/>
            <p:cNvSpPr/>
            <p:nvPr/>
          </p:nvSpPr>
          <p:spPr>
            <a:xfrm>
              <a:off x="2028391" y="3930192"/>
              <a:ext cx="4817471" cy="119120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2498598" y="4051172"/>
              <a:ext cx="4080224" cy="708448"/>
              <a:chOff x="1560905" y="4051172"/>
              <a:chExt cx="4635735" cy="708448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1560905" y="4051172"/>
                <a:ext cx="4635735" cy="381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6724"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rgbClr val="FFC000"/>
                    </a:solidFill>
                    <a:latin typeface="+mn-ea"/>
                  </a:rPr>
                  <a:t>方法一：选中形状</a:t>
                </a:r>
                <a:r>
                  <a:rPr lang="en-US" altLang="zh-CN" sz="1600" dirty="0" smtClean="0">
                    <a:solidFill>
                      <a:srgbClr val="FFC000"/>
                    </a:solidFill>
                    <a:latin typeface="+mn-ea"/>
                  </a:rPr>
                  <a:t>——</a:t>
                </a:r>
                <a:r>
                  <a:rPr lang="zh-CN" altLang="en-US" sz="1600" dirty="0" smtClean="0">
                    <a:solidFill>
                      <a:srgbClr val="FFC000"/>
                    </a:solidFill>
                    <a:latin typeface="+mn-ea"/>
                  </a:rPr>
                  <a:t>合并形状</a:t>
                </a:r>
                <a:r>
                  <a:rPr lang="en-US" altLang="zh-CN" sz="1600" dirty="0" smtClean="0">
                    <a:solidFill>
                      <a:srgbClr val="FFC000"/>
                    </a:solidFill>
                    <a:latin typeface="+mn-ea"/>
                  </a:rPr>
                  <a:t>——</a:t>
                </a:r>
                <a:r>
                  <a:rPr lang="zh-CN" altLang="en-US" sz="1600" dirty="0" smtClean="0">
                    <a:solidFill>
                      <a:srgbClr val="FFC000"/>
                    </a:solidFill>
                    <a:latin typeface="+mn-ea"/>
                  </a:rPr>
                  <a:t>联合</a:t>
                </a:r>
                <a:endParaRPr lang="en-US" altLang="zh-CN" sz="1600" dirty="0">
                  <a:solidFill>
                    <a:srgbClr val="FFC000"/>
                  </a:solidFill>
                  <a:latin typeface="+mn-ea"/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1560905" y="4378362"/>
                <a:ext cx="4635735" cy="381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6724"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rgbClr val="FFC000"/>
                    </a:solidFill>
                    <a:latin typeface="+mn-ea"/>
                  </a:rPr>
                  <a:t>方法二：选中形状</a:t>
                </a:r>
                <a:r>
                  <a:rPr lang="en-US" altLang="zh-CN" sz="1600" dirty="0" smtClean="0">
                    <a:solidFill>
                      <a:srgbClr val="FFC000"/>
                    </a:solidFill>
                    <a:latin typeface="+mn-ea"/>
                  </a:rPr>
                  <a:t>——</a:t>
                </a:r>
                <a:r>
                  <a:rPr lang="en-US" altLang="zh-CN" sz="1600" dirty="0" err="1" smtClean="0">
                    <a:solidFill>
                      <a:srgbClr val="FFC000"/>
                    </a:solidFill>
                    <a:latin typeface="+mn-ea"/>
                  </a:rPr>
                  <a:t>Ctrl+G</a:t>
                </a:r>
                <a:r>
                  <a:rPr lang="zh-CN" altLang="en-US" sz="1600" dirty="0" smtClean="0">
                    <a:solidFill>
                      <a:srgbClr val="FFC000"/>
                    </a:solidFill>
                    <a:latin typeface="+mn-ea"/>
                  </a:rPr>
                  <a:t>（组合）</a:t>
                </a:r>
                <a:endParaRPr lang="en-US" altLang="zh-CN" sz="1600" dirty="0">
                  <a:solidFill>
                    <a:srgbClr val="FFC000"/>
                  </a:solidFill>
                  <a:latin typeface="+mn-ea"/>
                </a:endParaRPr>
              </a:p>
            </p:txBody>
          </p:sp>
        </p:grpSp>
        <p:sp>
          <p:nvSpPr>
            <p:cNvPr id="76" name="文本框 75"/>
            <p:cNvSpPr txBox="1"/>
            <p:nvPr/>
          </p:nvSpPr>
          <p:spPr>
            <a:xfrm>
              <a:off x="3112449" y="4804946"/>
              <a:ext cx="2649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ea typeface="微软雅黑" panose="020B0503020204020204" charset="-122"/>
                </a:rPr>
                <a:t>适合于塑造物体的外部轮廓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49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216 L -0.09983 0.24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" y="123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06476 0.25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83 0.24907 L 0.00173 0.246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02 0.2537 L -0.00156 0.24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0155 L -0.08681 0.141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70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154 L -0.09444 -0.100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493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09445 -0.043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216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7482 0.062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311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8.33333E-7 0.175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0" grpId="0" animBg="1"/>
      <p:bldP spid="20" grpId="1" animBg="1"/>
      <p:bldP spid="64" grpId="0" animBg="1"/>
      <p:bldP spid="66" grpId="0" animBg="1"/>
      <p:bldP spid="22" grpId="0" animBg="1"/>
      <p:bldP spid="69" grpId="0" animBg="1"/>
      <p:bldP spid="7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2769" y="1569854"/>
            <a:ext cx="3435446" cy="21951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407435" y="2180153"/>
            <a:ext cx="1273826" cy="786775"/>
          </a:xfrm>
          <a:prstGeom prst="roundRect">
            <a:avLst/>
          </a:prstGeom>
          <a:solidFill>
            <a:srgbClr val="7F7F7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 rot="16200000">
            <a:off x="3120311" y="2317590"/>
            <a:ext cx="679533" cy="630121"/>
          </a:xfrm>
          <a:prstGeom prst="triangle">
            <a:avLst/>
          </a:prstGeom>
          <a:solidFill>
            <a:srgbClr val="7F7F7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060244" y="3994271"/>
            <a:ext cx="3040497" cy="372410"/>
            <a:chOff x="1169730" y="3994271"/>
            <a:chExt cx="3040497" cy="372410"/>
          </a:xfrm>
        </p:grpSpPr>
        <p:sp>
          <p:nvSpPr>
            <p:cNvPr id="4" name="矩形 3"/>
            <p:cNvSpPr/>
            <p:nvPr/>
          </p:nvSpPr>
          <p:spPr>
            <a:xfrm>
              <a:off x="1237941" y="4003200"/>
              <a:ext cx="2904075" cy="3545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1169730" y="3994271"/>
              <a:ext cx="3040497" cy="372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zh-CN" altLang="en-US" sz="1400" dirty="0" smtClean="0">
                  <a:solidFill>
                    <a:srgbClr val="FFC000"/>
                  </a:solidFill>
                  <a:latin typeface="+mn-ea"/>
                </a:rPr>
                <a:t>合并形状</a:t>
              </a:r>
              <a:r>
                <a:rPr lang="en-US" altLang="zh-CN" sz="1400" dirty="0" smtClean="0">
                  <a:solidFill>
                    <a:srgbClr val="FFC000"/>
                  </a:solidFill>
                  <a:latin typeface="+mn-ea"/>
                </a:rPr>
                <a:t>——</a:t>
              </a:r>
              <a:r>
                <a:rPr lang="zh-CN" altLang="en-US" sz="1400" dirty="0" smtClean="0">
                  <a:solidFill>
                    <a:srgbClr val="FFC000"/>
                  </a:solidFill>
                  <a:latin typeface="+mn-ea"/>
                </a:rPr>
                <a:t>联合</a:t>
              </a:r>
              <a:endParaRPr lang="en-US" altLang="zh-CN" sz="1400" dirty="0">
                <a:solidFill>
                  <a:srgbClr val="FFC000"/>
                </a:solidFill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129524" y="3994271"/>
            <a:ext cx="2924175" cy="372410"/>
            <a:chOff x="4562368" y="3800212"/>
            <a:chExt cx="3460213" cy="372410"/>
          </a:xfrm>
        </p:grpSpPr>
        <p:sp>
          <p:nvSpPr>
            <p:cNvPr id="39" name="矩形 38"/>
            <p:cNvSpPr/>
            <p:nvPr/>
          </p:nvSpPr>
          <p:spPr>
            <a:xfrm>
              <a:off x="4562368" y="3809141"/>
              <a:ext cx="3460213" cy="35455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4974392" y="3800212"/>
              <a:ext cx="2636170" cy="372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6724">
                <a:lnSpc>
                  <a:spcPct val="130000"/>
                </a:lnSpc>
              </a:pPr>
              <a:r>
                <a:rPr lang="en-US" altLang="zh-CN" sz="1400" dirty="0" err="1" smtClean="0">
                  <a:solidFill>
                    <a:srgbClr val="FFC000"/>
                  </a:solidFill>
                  <a:latin typeface="+mn-ea"/>
                </a:rPr>
                <a:t>Ctrl+G</a:t>
              </a:r>
              <a:r>
                <a:rPr lang="zh-CN" altLang="en-US" sz="1400" dirty="0" smtClean="0">
                  <a:solidFill>
                    <a:srgbClr val="FFC000"/>
                  </a:solidFill>
                  <a:latin typeface="+mn-ea"/>
                </a:rPr>
                <a:t>（组合）</a:t>
              </a:r>
              <a:endParaRPr lang="en-US" altLang="zh-CN" sz="1400" dirty="0">
                <a:solidFill>
                  <a:srgbClr val="FFC000"/>
                </a:solidFill>
                <a:latin typeface="+mn-ea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4873888" y="1569854"/>
            <a:ext cx="3435446" cy="21951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5429175" y="2180153"/>
            <a:ext cx="1273826" cy="786775"/>
          </a:xfrm>
          <a:prstGeom prst="roundRect">
            <a:avLst/>
          </a:prstGeom>
          <a:solidFill>
            <a:srgbClr val="7F7F7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/>
          <p:cNvSpPr/>
          <p:nvPr/>
        </p:nvSpPr>
        <p:spPr>
          <a:xfrm rot="16200000">
            <a:off x="7142051" y="2317590"/>
            <a:ext cx="679533" cy="630121"/>
          </a:xfrm>
          <a:prstGeom prst="triangle">
            <a:avLst/>
          </a:prstGeom>
          <a:solidFill>
            <a:srgbClr val="7F7F7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1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2828941" y="1498952"/>
            <a:ext cx="1677572" cy="2257865"/>
          </a:xfrm>
          <a:prstGeom prst="roundRect">
            <a:avLst>
              <a:gd name="adj" fmla="val 723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7" name="同心圆 26"/>
          <p:cNvSpPr/>
          <p:nvPr/>
        </p:nvSpPr>
        <p:spPr>
          <a:xfrm>
            <a:off x="5165324" y="2827782"/>
            <a:ext cx="852625" cy="852625"/>
          </a:xfrm>
          <a:prstGeom prst="donut">
            <a:avLst>
              <a:gd name="adj" fmla="val 2189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2" name="圆角矩形 41"/>
          <p:cNvSpPr/>
          <p:nvPr/>
        </p:nvSpPr>
        <p:spPr>
          <a:xfrm rot="5400000">
            <a:off x="5132714" y="1296298"/>
            <a:ext cx="917846" cy="1476219"/>
          </a:xfrm>
          <a:prstGeom prst="roundRect">
            <a:avLst>
              <a:gd name="adj" fmla="val 1042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cxnSp>
        <p:nvCxnSpPr>
          <p:cNvPr id="31" name="直接连接符 30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13826" y="4014858"/>
            <a:ext cx="2730328" cy="713297"/>
            <a:chOff x="4787776" y="3855369"/>
            <a:chExt cx="2730328" cy="713297"/>
          </a:xfrm>
        </p:grpSpPr>
        <p:sp>
          <p:nvSpPr>
            <p:cNvPr id="41" name="矩形 40"/>
            <p:cNvSpPr/>
            <p:nvPr/>
          </p:nvSpPr>
          <p:spPr>
            <a:xfrm>
              <a:off x="4787776" y="3855369"/>
              <a:ext cx="2730328" cy="71329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5000573" y="3872476"/>
              <a:ext cx="2304734" cy="611450"/>
              <a:chOff x="5041060" y="3873787"/>
              <a:chExt cx="2304734" cy="611450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5213370" y="3873787"/>
                <a:ext cx="1960114" cy="381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6724"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rgbClr val="FFC000"/>
                    </a:solidFill>
                    <a:latin typeface="+mn-ea"/>
                  </a:rPr>
                  <a:t>合并形状</a:t>
                </a:r>
                <a:r>
                  <a:rPr lang="en-US" altLang="zh-CN" sz="1600" dirty="0" smtClean="0">
                    <a:solidFill>
                      <a:srgbClr val="FFC000"/>
                    </a:solidFill>
                    <a:latin typeface="+mn-ea"/>
                  </a:rPr>
                  <a:t>——</a:t>
                </a:r>
                <a:r>
                  <a:rPr lang="zh-CN" altLang="en-US" sz="1600" dirty="0" smtClean="0">
                    <a:solidFill>
                      <a:srgbClr val="FFC000"/>
                    </a:solidFill>
                    <a:latin typeface="+mn-ea"/>
                  </a:rPr>
                  <a:t>剪除</a:t>
                </a:r>
                <a:endParaRPr lang="en-US" altLang="zh-CN" sz="1600" dirty="0">
                  <a:solidFill>
                    <a:srgbClr val="FFC000"/>
                  </a:solidFill>
                  <a:latin typeface="+mn-ea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5041060" y="4208238"/>
                <a:ext cx="23047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  <a:ea typeface="微软雅黑" panose="020B0503020204020204" charset="-122"/>
                  </a:rPr>
                  <a:t>适合于塑造物体</a:t>
                </a:r>
                <a:r>
                  <a:rPr lang="zh-CN" altLang="en-US" sz="1200" dirty="0" smtClean="0">
                    <a:solidFill>
                      <a:schemeClr val="bg1"/>
                    </a:solidFill>
                    <a:ea typeface="微软雅黑" panose="020B0503020204020204" charset="-122"/>
                  </a:rPr>
                  <a:t>的层次细节</a:t>
                </a:r>
                <a:endParaRPr lang="zh-CN" altLang="en-US" sz="1200" dirty="0">
                  <a:solidFill>
                    <a:schemeClr val="bg1"/>
                  </a:solidFill>
                  <a:ea typeface="微软雅黑" panose="020B050302020402020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44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772156" y="1255486"/>
            <a:ext cx="5623964" cy="36644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445607" y="1407412"/>
            <a:ext cx="2262158" cy="4169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6724">
              <a:lnSpc>
                <a:spcPct val="130000"/>
              </a:lnSpc>
            </a:pP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</a:rPr>
              <a:t>注意选择形状的顺序</a:t>
            </a:r>
            <a:endParaRPr lang="en-US" altLang="zh-CN" sz="18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3603603" y="2290451"/>
            <a:ext cx="1156445" cy="786438"/>
          </a:xfrm>
          <a:prstGeom prst="roundRect">
            <a:avLst>
              <a:gd name="adj" fmla="val 723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8" name="下箭头 47"/>
          <p:cNvSpPr/>
          <p:nvPr/>
        </p:nvSpPr>
        <p:spPr>
          <a:xfrm>
            <a:off x="3903109" y="2034333"/>
            <a:ext cx="557435" cy="70193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grpSp>
        <p:nvGrpSpPr>
          <p:cNvPr id="24" name="组合 23"/>
          <p:cNvGrpSpPr/>
          <p:nvPr/>
        </p:nvGrpSpPr>
        <p:grpSpPr>
          <a:xfrm>
            <a:off x="2712182" y="3500853"/>
            <a:ext cx="400110" cy="400110"/>
            <a:chOff x="4549736" y="2692614"/>
            <a:chExt cx="400110" cy="400110"/>
          </a:xfrm>
        </p:grpSpPr>
        <p:sp>
          <p:nvSpPr>
            <p:cNvPr id="23" name="椭圆 22"/>
            <p:cNvSpPr/>
            <p:nvPr/>
          </p:nvSpPr>
          <p:spPr>
            <a:xfrm>
              <a:off x="4549736" y="2692614"/>
              <a:ext cx="400110" cy="40011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580796" y="2692614"/>
              <a:ext cx="3379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2" name="直接连接符 51"/>
          <p:cNvCxnSpPr/>
          <p:nvPr/>
        </p:nvCxnSpPr>
        <p:spPr>
          <a:xfrm>
            <a:off x="3231687" y="2880296"/>
            <a:ext cx="371917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3231686" y="2160528"/>
            <a:ext cx="855396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V="1">
            <a:off x="4787785" y="2670413"/>
            <a:ext cx="460759" cy="1"/>
          </a:xfrm>
          <a:prstGeom prst="straightConnector1">
            <a:avLst/>
          </a:prstGeom>
          <a:ln w="57150">
            <a:solidFill>
              <a:srgbClr val="EFB33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7" name="圆角矩形 66"/>
          <p:cNvSpPr/>
          <p:nvPr/>
        </p:nvSpPr>
        <p:spPr>
          <a:xfrm>
            <a:off x="3603603" y="3830830"/>
            <a:ext cx="1156445" cy="786438"/>
          </a:xfrm>
          <a:prstGeom prst="roundRect">
            <a:avLst>
              <a:gd name="adj" fmla="val 723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8" name="下箭头 67"/>
          <p:cNvSpPr/>
          <p:nvPr/>
        </p:nvSpPr>
        <p:spPr>
          <a:xfrm>
            <a:off x="3903109" y="3574713"/>
            <a:ext cx="557435" cy="70193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cxnSp>
        <p:nvCxnSpPr>
          <p:cNvPr id="71" name="直接连接符 70"/>
          <p:cNvCxnSpPr/>
          <p:nvPr/>
        </p:nvCxnSpPr>
        <p:spPr>
          <a:xfrm>
            <a:off x="3231687" y="4420675"/>
            <a:ext cx="371917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3231686" y="3676632"/>
            <a:ext cx="855396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组合 77"/>
          <p:cNvGrpSpPr/>
          <p:nvPr/>
        </p:nvGrpSpPr>
        <p:grpSpPr>
          <a:xfrm>
            <a:off x="2723458" y="1958320"/>
            <a:ext cx="400110" cy="400110"/>
            <a:chOff x="4549736" y="2692614"/>
            <a:chExt cx="400110" cy="400110"/>
          </a:xfrm>
        </p:grpSpPr>
        <p:sp>
          <p:nvSpPr>
            <p:cNvPr id="79" name="椭圆 78"/>
            <p:cNvSpPr/>
            <p:nvPr/>
          </p:nvSpPr>
          <p:spPr>
            <a:xfrm>
              <a:off x="4549736" y="2692614"/>
              <a:ext cx="400110" cy="40011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4580796" y="2692614"/>
              <a:ext cx="3379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2699522" y="2675599"/>
            <a:ext cx="400110" cy="400110"/>
            <a:chOff x="4549736" y="2692614"/>
            <a:chExt cx="400110" cy="400110"/>
          </a:xfrm>
        </p:grpSpPr>
        <p:sp>
          <p:nvSpPr>
            <p:cNvPr id="82" name="椭圆 81"/>
            <p:cNvSpPr/>
            <p:nvPr/>
          </p:nvSpPr>
          <p:spPr>
            <a:xfrm>
              <a:off x="4549736" y="2692614"/>
              <a:ext cx="400110" cy="40011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4580796" y="2692614"/>
              <a:ext cx="3379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2712182" y="4224049"/>
            <a:ext cx="400110" cy="400110"/>
            <a:chOff x="4549736" y="2692614"/>
            <a:chExt cx="400110" cy="400110"/>
          </a:xfrm>
        </p:grpSpPr>
        <p:sp>
          <p:nvSpPr>
            <p:cNvPr id="85" name="椭圆 84"/>
            <p:cNvSpPr/>
            <p:nvPr/>
          </p:nvSpPr>
          <p:spPr>
            <a:xfrm>
              <a:off x="4549736" y="2692614"/>
              <a:ext cx="400110" cy="40011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4580796" y="2692614"/>
              <a:ext cx="3379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87" name="直接箭头连接符 86"/>
          <p:cNvCxnSpPr/>
          <p:nvPr/>
        </p:nvCxnSpPr>
        <p:spPr>
          <a:xfrm flipV="1">
            <a:off x="4787785" y="4237369"/>
            <a:ext cx="460759" cy="1"/>
          </a:xfrm>
          <a:prstGeom prst="straightConnector1">
            <a:avLst/>
          </a:prstGeom>
          <a:ln w="57150">
            <a:solidFill>
              <a:srgbClr val="EFB336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3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任意多边形 83"/>
          <p:cNvSpPr/>
          <p:nvPr/>
        </p:nvSpPr>
        <p:spPr>
          <a:xfrm>
            <a:off x="1908448" y="3724709"/>
            <a:ext cx="418798" cy="215502"/>
          </a:xfrm>
          <a:custGeom>
            <a:avLst/>
            <a:gdLst>
              <a:gd name="connsiteX0" fmla="*/ 209399 w 418798"/>
              <a:gd name="connsiteY0" fmla="*/ 0 h 215502"/>
              <a:gd name="connsiteX1" fmla="*/ 418798 w 418798"/>
              <a:gd name="connsiteY1" fmla="*/ 209399 h 215502"/>
              <a:gd name="connsiteX2" fmla="*/ 417566 w 418798"/>
              <a:gd name="connsiteY2" fmla="*/ 215502 h 215502"/>
              <a:gd name="connsiteX3" fmla="*/ 1232 w 418798"/>
              <a:gd name="connsiteY3" fmla="*/ 215502 h 215502"/>
              <a:gd name="connsiteX4" fmla="*/ 0 w 418798"/>
              <a:gd name="connsiteY4" fmla="*/ 209399 h 215502"/>
              <a:gd name="connsiteX5" fmla="*/ 209399 w 418798"/>
              <a:gd name="connsiteY5" fmla="*/ 0 h 21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798" h="215502">
                <a:moveTo>
                  <a:pt x="209399" y="0"/>
                </a:moveTo>
                <a:cubicBezTo>
                  <a:pt x="325047" y="0"/>
                  <a:pt x="418798" y="93751"/>
                  <a:pt x="418798" y="209399"/>
                </a:cubicBezTo>
                <a:lnTo>
                  <a:pt x="417566" y="215502"/>
                </a:lnTo>
                <a:lnTo>
                  <a:pt x="1232" y="215502"/>
                </a:lnTo>
                <a:lnTo>
                  <a:pt x="0" y="209399"/>
                </a:lnTo>
                <a:cubicBezTo>
                  <a:pt x="0" y="93751"/>
                  <a:pt x="93751" y="0"/>
                  <a:pt x="2093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任意多边形 82"/>
          <p:cNvSpPr/>
          <p:nvPr/>
        </p:nvSpPr>
        <p:spPr>
          <a:xfrm>
            <a:off x="1221025" y="3724709"/>
            <a:ext cx="418798" cy="215502"/>
          </a:xfrm>
          <a:custGeom>
            <a:avLst/>
            <a:gdLst>
              <a:gd name="connsiteX0" fmla="*/ 209399 w 418798"/>
              <a:gd name="connsiteY0" fmla="*/ 0 h 215502"/>
              <a:gd name="connsiteX1" fmla="*/ 418798 w 418798"/>
              <a:gd name="connsiteY1" fmla="*/ 209399 h 215502"/>
              <a:gd name="connsiteX2" fmla="*/ 417566 w 418798"/>
              <a:gd name="connsiteY2" fmla="*/ 215502 h 215502"/>
              <a:gd name="connsiteX3" fmla="*/ 1232 w 418798"/>
              <a:gd name="connsiteY3" fmla="*/ 215502 h 215502"/>
              <a:gd name="connsiteX4" fmla="*/ 0 w 418798"/>
              <a:gd name="connsiteY4" fmla="*/ 209399 h 215502"/>
              <a:gd name="connsiteX5" fmla="*/ 209399 w 418798"/>
              <a:gd name="connsiteY5" fmla="*/ 0 h 21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798" h="215502">
                <a:moveTo>
                  <a:pt x="209399" y="0"/>
                </a:moveTo>
                <a:cubicBezTo>
                  <a:pt x="325047" y="0"/>
                  <a:pt x="418798" y="93751"/>
                  <a:pt x="418798" y="209399"/>
                </a:cubicBezTo>
                <a:lnTo>
                  <a:pt x="417566" y="215502"/>
                </a:lnTo>
                <a:lnTo>
                  <a:pt x="1232" y="215502"/>
                </a:lnTo>
                <a:lnTo>
                  <a:pt x="0" y="209399"/>
                </a:lnTo>
                <a:cubicBezTo>
                  <a:pt x="0" y="93751"/>
                  <a:pt x="93751" y="0"/>
                  <a:pt x="2093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065323" y="1355692"/>
            <a:ext cx="5013354" cy="713297"/>
            <a:chOff x="743034" y="1355692"/>
            <a:chExt cx="3414839" cy="713297"/>
          </a:xfrm>
        </p:grpSpPr>
        <p:sp>
          <p:nvSpPr>
            <p:cNvPr id="43" name="矩形 42"/>
            <p:cNvSpPr/>
            <p:nvPr/>
          </p:nvSpPr>
          <p:spPr>
            <a:xfrm>
              <a:off x="743034" y="1355692"/>
              <a:ext cx="3414839" cy="71329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952790" y="1378293"/>
              <a:ext cx="2995328" cy="603358"/>
              <a:chOff x="4646751" y="3873787"/>
              <a:chExt cx="3079373" cy="603358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5213370" y="3873787"/>
                <a:ext cx="1960114" cy="381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6724">
                  <a:lnSpc>
                    <a:spcPct val="130000"/>
                  </a:lnSpc>
                </a:pPr>
                <a:r>
                  <a:rPr lang="zh-CN" altLang="en-US" sz="1600" dirty="0" smtClean="0">
                    <a:solidFill>
                      <a:srgbClr val="FFC000"/>
                    </a:solidFill>
                    <a:latin typeface="+mn-ea"/>
                  </a:rPr>
                  <a:t>合并形状</a:t>
                </a:r>
                <a:r>
                  <a:rPr lang="en-US" altLang="zh-CN" sz="1600" dirty="0" smtClean="0">
                    <a:solidFill>
                      <a:srgbClr val="FFC000"/>
                    </a:solidFill>
                    <a:latin typeface="+mn-ea"/>
                  </a:rPr>
                  <a:t>——</a:t>
                </a:r>
                <a:r>
                  <a:rPr lang="zh-CN" altLang="en-US" sz="1600" dirty="0" smtClean="0">
                    <a:solidFill>
                      <a:srgbClr val="FFC000"/>
                    </a:solidFill>
                    <a:latin typeface="+mn-ea"/>
                  </a:rPr>
                  <a:t>组合</a:t>
                </a:r>
                <a:endParaRPr lang="en-US" altLang="zh-CN" sz="1600" dirty="0">
                  <a:solidFill>
                    <a:srgbClr val="FFC000"/>
                  </a:solidFill>
                  <a:latin typeface="+mn-ea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4646751" y="4200146"/>
                <a:ext cx="30793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200" dirty="0" smtClean="0">
                    <a:solidFill>
                      <a:schemeClr val="bg1"/>
                    </a:solidFill>
                    <a:ea typeface="微软雅黑" panose="020B0503020204020204" charset="-122"/>
                  </a:rPr>
                  <a:t>既能塑造外形，也能塑造物体层次细节</a:t>
                </a:r>
                <a:endParaRPr lang="zh-CN" altLang="en-US" sz="1200" dirty="0">
                  <a:solidFill>
                    <a:schemeClr val="bg1"/>
                  </a:solidFill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7" name="矩形 26"/>
          <p:cNvSpPr/>
          <p:nvPr/>
        </p:nvSpPr>
        <p:spPr>
          <a:xfrm>
            <a:off x="743034" y="2407760"/>
            <a:ext cx="3414839" cy="212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单圆角矩形 3"/>
          <p:cNvSpPr/>
          <p:nvPr/>
        </p:nvSpPr>
        <p:spPr>
          <a:xfrm>
            <a:off x="2099966" y="2754910"/>
            <a:ext cx="1571955" cy="487855"/>
          </a:xfrm>
          <a:prstGeom prst="round1Rect">
            <a:avLst>
              <a:gd name="adj" fmla="val 50000"/>
            </a:avLst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饼形 20"/>
          <p:cNvSpPr/>
          <p:nvPr/>
        </p:nvSpPr>
        <p:spPr>
          <a:xfrm>
            <a:off x="1222374" y="2748050"/>
            <a:ext cx="965151" cy="978292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弦形 24"/>
          <p:cNvSpPr/>
          <p:nvPr/>
        </p:nvSpPr>
        <p:spPr>
          <a:xfrm rot="6732219">
            <a:off x="2580410" y="3399481"/>
            <a:ext cx="1090714" cy="1090714"/>
          </a:xfrm>
          <a:prstGeom prst="chord">
            <a:avLst/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911144" y="3730813"/>
            <a:ext cx="418797" cy="418797"/>
          </a:xfrm>
          <a:prstGeom prst="ellipse">
            <a:avLst/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1222374" y="3730813"/>
            <a:ext cx="418797" cy="418797"/>
          </a:xfrm>
          <a:prstGeom prst="ellipse">
            <a:avLst/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880431" y="2407760"/>
            <a:ext cx="3414839" cy="212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饼形 73"/>
          <p:cNvSpPr/>
          <p:nvPr/>
        </p:nvSpPr>
        <p:spPr>
          <a:xfrm>
            <a:off x="1221026" y="2754794"/>
            <a:ext cx="965151" cy="978292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5" name="单圆角矩形 74"/>
          <p:cNvSpPr/>
          <p:nvPr/>
        </p:nvSpPr>
        <p:spPr>
          <a:xfrm>
            <a:off x="2098618" y="2761654"/>
            <a:ext cx="1571955" cy="487855"/>
          </a:xfrm>
          <a:prstGeom prst="round1Rect">
            <a:avLst>
              <a:gd name="adj" fmla="val 50000"/>
            </a:avLst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弦形 75"/>
          <p:cNvSpPr/>
          <p:nvPr/>
        </p:nvSpPr>
        <p:spPr>
          <a:xfrm rot="6732219">
            <a:off x="2580411" y="3380628"/>
            <a:ext cx="1090714" cy="1090714"/>
          </a:xfrm>
          <a:prstGeom prst="chord">
            <a:avLst/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1909796" y="3737557"/>
            <a:ext cx="418797" cy="418797"/>
          </a:xfrm>
          <a:prstGeom prst="ellipse">
            <a:avLst/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1221026" y="3737557"/>
            <a:ext cx="418797" cy="418797"/>
          </a:xfrm>
          <a:prstGeom prst="ellipse">
            <a:avLst/>
          </a:prstGeom>
          <a:solidFill>
            <a:srgbClr val="EFB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8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3186298" y="1305242"/>
            <a:ext cx="2974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如何找到漂亮的图标</a:t>
            </a:r>
            <a:endParaRPr lang="zh-CN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378730" y="1898448"/>
            <a:ext cx="4700639" cy="3008380"/>
            <a:chOff x="2378730" y="1898448"/>
            <a:chExt cx="4700639" cy="3008380"/>
          </a:xfrm>
        </p:grpSpPr>
        <p:grpSp>
          <p:nvGrpSpPr>
            <p:cNvPr id="7" name="组合 6"/>
            <p:cNvGrpSpPr/>
            <p:nvPr/>
          </p:nvGrpSpPr>
          <p:grpSpPr>
            <a:xfrm>
              <a:off x="2378730" y="1898448"/>
              <a:ext cx="4700639" cy="3008380"/>
              <a:chOff x="2378730" y="1898448"/>
              <a:chExt cx="4700639" cy="300838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378730" y="1898448"/>
                <a:ext cx="4700639" cy="3008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244655" y="2088038"/>
                <a:ext cx="3203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800" dirty="0">
                    <a:solidFill>
                      <a:srgbClr val="86868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阿里巴巴官方图标库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3244655" y="3033306"/>
                <a:ext cx="3203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86868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Easy icon </a:t>
                </a:r>
                <a:endParaRPr lang="zh-CN" altLang="en-US" sz="1800" dirty="0">
                  <a:solidFill>
                    <a:srgbClr val="8686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3244655" y="3994345"/>
                <a:ext cx="3203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dirty="0">
                    <a:solidFill>
                      <a:srgbClr val="86868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PPT</a:t>
                </a:r>
                <a:r>
                  <a:rPr lang="zh-CN" altLang="en-US" sz="1800" dirty="0">
                    <a:solidFill>
                      <a:srgbClr val="86868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美化大师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3244655" y="2421988"/>
                <a:ext cx="3203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http://www.iconfont.cn</a:t>
                </a:r>
                <a:endPara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3244655" y="3357019"/>
                <a:ext cx="3203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http://www.easyicon.net</a:t>
                </a:r>
                <a:endPara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3244655" y="4279018"/>
                <a:ext cx="3203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http://meihua.docer.com/</a:t>
                </a:r>
                <a:endPara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3334071" y="2754390"/>
                <a:ext cx="2984157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3334071" y="3700450"/>
                <a:ext cx="2984157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3338977" y="4625267"/>
                <a:ext cx="2984157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KSO_Shape"/>
            <p:cNvSpPr/>
            <p:nvPr/>
          </p:nvSpPr>
          <p:spPr>
            <a:xfrm>
              <a:off x="2704172" y="2295552"/>
              <a:ext cx="432474" cy="32363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KSO_Shape"/>
            <p:cNvSpPr/>
            <p:nvPr/>
          </p:nvSpPr>
          <p:spPr>
            <a:xfrm>
              <a:off x="2704172" y="3240820"/>
              <a:ext cx="432474" cy="32363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KSO_Shape"/>
            <p:cNvSpPr/>
            <p:nvPr/>
          </p:nvSpPr>
          <p:spPr>
            <a:xfrm>
              <a:off x="2704172" y="4186088"/>
              <a:ext cx="432474" cy="323635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60" y="1464126"/>
            <a:ext cx="5369522" cy="3333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84280" y="1427465"/>
            <a:ext cx="553998" cy="30938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868686"/>
                </a:solidFill>
              </a:rPr>
              <a:t>图片的艺术效果</a:t>
            </a:r>
            <a:endParaRPr lang="zh-CN" altLang="en-US" sz="2400" b="1" dirty="0">
              <a:solidFill>
                <a:srgbClr val="8686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/>
        </p:nvCxnSpPr>
        <p:spPr>
          <a:xfrm>
            <a:off x="0" y="704451"/>
            <a:ext cx="9144000" cy="0"/>
          </a:xfrm>
          <a:prstGeom prst="line">
            <a:avLst/>
          </a:prstGeom>
          <a:ln w="28575">
            <a:gradFill flip="none" rotWithShape="1">
              <a:gsLst>
                <a:gs pos="57000">
                  <a:schemeClr val="tx1">
                    <a:lumMod val="62000"/>
                    <a:lumOff val="38000"/>
                  </a:schemeClr>
                </a:gs>
                <a:gs pos="95000">
                  <a:schemeClr val="bg1">
                    <a:lumMod val="85000"/>
                  </a:schemeClr>
                </a:gs>
                <a:gs pos="8000">
                  <a:schemeClr val="tx1">
                    <a:lumMod val="65000"/>
                    <a:lumOff val="35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/>
          <p:cNvSpPr/>
          <p:nvPr/>
        </p:nvSpPr>
        <p:spPr>
          <a:xfrm>
            <a:off x="347330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6316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453116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92102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配色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558902" y="340242"/>
            <a:ext cx="723014" cy="7230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597888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形状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64688" y="340242"/>
            <a:ext cx="723014" cy="723014"/>
          </a:xfrm>
          <a:prstGeom prst="ellipse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03674" y="532472"/>
            <a:ext cx="64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图片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84" y="1457251"/>
            <a:ext cx="5369522" cy="3333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86358" y="1457251"/>
            <a:ext cx="553998" cy="34814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868686"/>
                </a:solidFill>
              </a:rPr>
              <a:t>图片的处理 </a:t>
            </a:r>
            <a:r>
              <a:rPr lang="en-US" altLang="zh-CN" sz="2400" b="1" dirty="0" smtClean="0">
                <a:solidFill>
                  <a:srgbClr val="868686"/>
                </a:solidFill>
              </a:rPr>
              <a:t>—— </a:t>
            </a:r>
            <a:r>
              <a:rPr lang="zh-CN" altLang="en-US" sz="2400" b="1" dirty="0" smtClean="0">
                <a:solidFill>
                  <a:srgbClr val="868686"/>
                </a:solidFill>
              </a:rPr>
              <a:t>加蒙版</a:t>
            </a:r>
            <a:endParaRPr lang="zh-CN" altLang="en-US" sz="2400" b="1" dirty="0">
              <a:solidFill>
                <a:srgbClr val="8686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黄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4525</TotalTime>
  <Words>5273</Words>
  <Application>Microsoft Office PowerPoint</Application>
  <PresentationFormat>全屏显示(16:9)</PresentationFormat>
  <Paragraphs>1044</Paragraphs>
  <Slides>113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113</vt:i4>
      </vt:variant>
    </vt:vector>
  </HeadingPairs>
  <TitlesOfParts>
    <vt:vector size="139" baseType="lpstr">
      <vt:lpstr>Batang</vt:lpstr>
      <vt:lpstr>HelveticaNeueLT Pro 67 MdCn</vt:lpstr>
      <vt:lpstr>HelveticaNeueLT Pro 77 BdCn</vt:lpstr>
      <vt:lpstr>Hiragino Sans GB W3</vt:lpstr>
      <vt:lpstr>News Gothic MT</vt:lpstr>
      <vt:lpstr>Open Sans</vt:lpstr>
      <vt:lpstr>Segoe UI Light 8</vt:lpstr>
      <vt:lpstr>方正兰亭超细黑简体</vt:lpstr>
      <vt:lpstr>方正兰亭细黑_GBK</vt:lpstr>
      <vt:lpstr>方正姚体</vt:lpstr>
      <vt:lpstr>方正正准黑简体</vt:lpstr>
      <vt:lpstr>华文楷体</vt:lpstr>
      <vt:lpstr>华文隶书</vt:lpstr>
      <vt:lpstr>隶书</vt:lpstr>
      <vt:lpstr>思源黑体 CN Bold</vt:lpstr>
      <vt:lpstr>思源黑体 CN Light</vt:lpstr>
      <vt:lpstr>宋体</vt:lpstr>
      <vt:lpstr>Agency FB</vt:lpstr>
      <vt:lpstr>Arial</vt:lpstr>
      <vt:lpstr>Arial Black</vt:lpstr>
      <vt:lpstr>Calibri</vt:lpstr>
      <vt:lpstr>Franklin Gothic Medium Cond</vt:lpstr>
      <vt:lpstr>Impact</vt:lpstr>
      <vt:lpstr>Tahoma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我国经济增长方式的6个问题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xa-dmt</cp:lastModifiedBy>
  <cp:revision>299</cp:revision>
  <dcterms:created xsi:type="dcterms:W3CDTF">2016-12-09T11:03:38Z</dcterms:created>
  <dcterms:modified xsi:type="dcterms:W3CDTF">2018-07-03T02:13:28Z</dcterms:modified>
</cp:coreProperties>
</file>